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8" r:id="rId3"/>
    <p:sldId id="289" r:id="rId4"/>
    <p:sldId id="290" r:id="rId5"/>
    <p:sldId id="291" r:id="rId6"/>
    <p:sldId id="325" r:id="rId7"/>
    <p:sldId id="292" r:id="rId8"/>
    <p:sldId id="329" r:id="rId9"/>
    <p:sldId id="324" r:id="rId10"/>
    <p:sldId id="331" r:id="rId11"/>
    <p:sldId id="330" r:id="rId12"/>
    <p:sldId id="293" r:id="rId13"/>
    <p:sldId id="326" r:id="rId14"/>
    <p:sldId id="327" r:id="rId15"/>
    <p:sldId id="294" r:id="rId16"/>
    <p:sldId id="310" r:id="rId17"/>
    <p:sldId id="311" r:id="rId18"/>
    <p:sldId id="312" r:id="rId19"/>
    <p:sldId id="295" r:id="rId20"/>
    <p:sldId id="305" r:id="rId21"/>
    <p:sldId id="296" r:id="rId22"/>
    <p:sldId id="297" r:id="rId23"/>
    <p:sldId id="298" r:id="rId24"/>
    <p:sldId id="315" r:id="rId25"/>
    <p:sldId id="353" r:id="rId26"/>
    <p:sldId id="356" r:id="rId27"/>
    <p:sldId id="354" r:id="rId28"/>
    <p:sldId id="355" r:id="rId29"/>
    <p:sldId id="357" r:id="rId30"/>
    <p:sldId id="358" r:id="rId31"/>
    <p:sldId id="306" r:id="rId32"/>
    <p:sldId id="307" r:id="rId33"/>
    <p:sldId id="308" r:id="rId34"/>
    <p:sldId id="316" r:id="rId35"/>
    <p:sldId id="359" r:id="rId36"/>
    <p:sldId id="360" r:id="rId37"/>
    <p:sldId id="302" r:id="rId38"/>
    <p:sldId id="314" r:id="rId39"/>
    <p:sldId id="303" r:id="rId40"/>
    <p:sldId id="304" r:id="rId41"/>
    <p:sldId id="309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32" r:id="rId50"/>
    <p:sldId id="333" r:id="rId51"/>
    <p:sldId id="334" r:id="rId52"/>
    <p:sldId id="361" r:id="rId53"/>
    <p:sldId id="335" r:id="rId54"/>
    <p:sldId id="336" r:id="rId55"/>
    <p:sldId id="352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51" r:id="rId66"/>
    <p:sldId id="28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94660"/>
  </p:normalViewPr>
  <p:slideViewPr>
    <p:cSldViewPr>
      <p:cViewPr varScale="1">
        <p:scale>
          <a:sx n="77" d="100"/>
          <a:sy n="77" d="100"/>
        </p:scale>
        <p:origin x="18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a.wikipedia.org/wiki/%E9%80%A3%E4%BD%93%E8%A9%9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948814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第５課　沖縄旅行</a:t>
            </a:r>
            <a:br>
              <a:rPr lang="ja-JP" altLang="en-US" dirty="0"/>
            </a:br>
            <a:r>
              <a:rPr lang="en-US" dirty="0"/>
              <a:t>Lesson 5 A trip to Okinawa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</a:t>
            </a:r>
            <a:r>
              <a:rPr lang="ja-JP" altLang="en-US" b="1" dirty="0"/>
              <a:t>な</a:t>
            </a:r>
            <a:r>
              <a:rPr lang="en-US" altLang="ja-JP" b="1" dirty="0"/>
              <a:t>-adjective</a:t>
            </a:r>
            <a:br>
              <a:rPr lang="en-US" altLang="ja-JP" b="1" dirty="0"/>
            </a:br>
            <a:r>
              <a:rPr lang="ja-JP" altLang="en-US" sz="4000" dirty="0"/>
              <a:t>です</a:t>
            </a:r>
            <a:endParaRPr lang="en-US" sz="2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286000"/>
            <a:ext cx="7408333" cy="3450696"/>
          </a:xfrm>
        </p:spPr>
        <p:txBody>
          <a:bodyPr/>
          <a:lstStyle/>
          <a:p>
            <a:r>
              <a:rPr lang="en-US" dirty="0"/>
              <a:t>Two types of </a:t>
            </a:r>
            <a:r>
              <a:rPr lang="ja-JP" altLang="en-US" dirty="0"/>
              <a:t>です</a:t>
            </a:r>
            <a:endParaRPr lang="en-US" altLang="ja-JP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Polite form</a:t>
            </a:r>
          </a:p>
          <a:p>
            <a:pPr lvl="1"/>
            <a:r>
              <a:rPr lang="en-US" dirty="0"/>
              <a:t>Can NOT do conjugation</a:t>
            </a:r>
          </a:p>
          <a:p>
            <a:pPr lvl="1"/>
            <a:r>
              <a:rPr lang="en-US" dirty="0"/>
              <a:t>Ex. Added behind </a:t>
            </a:r>
            <a:r>
              <a:rPr lang="ja-JP" altLang="en-US" dirty="0"/>
              <a:t>い</a:t>
            </a:r>
            <a:r>
              <a:rPr lang="en-US" altLang="ja-JP" dirty="0"/>
              <a:t>-adjectives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Auxiliary verb</a:t>
            </a:r>
          </a:p>
          <a:p>
            <a:pPr lvl="1"/>
            <a:r>
              <a:rPr lang="en-US" dirty="0"/>
              <a:t>Can do conjugation</a:t>
            </a:r>
          </a:p>
          <a:p>
            <a:pPr lvl="1"/>
            <a:r>
              <a:rPr lang="en-US" dirty="0"/>
              <a:t>Ex. Added behind 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en-US" altLang="ja-JP" dirty="0">
                <a:solidFill>
                  <a:srgbClr val="FF0000"/>
                </a:solidFill>
              </a:rPr>
              <a:t>-adjectives</a:t>
            </a:r>
            <a:r>
              <a:rPr lang="en-US" altLang="ja-JP" dirty="0"/>
              <a:t> or </a:t>
            </a:r>
            <a:r>
              <a:rPr lang="en-US" altLang="ja-JP" dirty="0">
                <a:solidFill>
                  <a:srgbClr val="FF0000"/>
                </a:solidFill>
              </a:rPr>
              <a:t>nouns</a:t>
            </a:r>
            <a:r>
              <a:rPr lang="en-US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7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486400"/>
            <a:ext cx="73152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じゃ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では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/>
              <a:t>ない</a:t>
            </a:r>
            <a:r>
              <a:rPr lang="en-US" altLang="ja-JP" dirty="0"/>
              <a:t>: </a:t>
            </a:r>
            <a:r>
              <a:rPr lang="ja-JP" altLang="en-US" dirty="0">
                <a:solidFill>
                  <a:srgbClr val="FF0000"/>
                </a:solidFill>
              </a:rPr>
              <a:t>ありません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sz="4900" b="1" dirty="0">
                <a:solidFill>
                  <a:schemeClr val="bg1"/>
                </a:solidFill>
              </a:rPr>
              <a:t>1 </a:t>
            </a:r>
            <a:r>
              <a:rPr lang="ja-JP" altLang="en-US" sz="4900" b="1" dirty="0">
                <a:solidFill>
                  <a:schemeClr val="bg1"/>
                </a:solidFill>
              </a:rPr>
              <a:t>な</a:t>
            </a:r>
            <a:r>
              <a:rPr lang="en-US" altLang="ja-JP" sz="4900" b="1" dirty="0">
                <a:solidFill>
                  <a:schemeClr val="bg1"/>
                </a:solidFill>
              </a:rPr>
              <a:t>-</a:t>
            </a:r>
            <a:r>
              <a:rPr lang="en-US" sz="4900" b="1" dirty="0">
                <a:solidFill>
                  <a:schemeClr val="bg1"/>
                </a:solidFill>
              </a:rPr>
              <a:t>adjective </a:t>
            </a:r>
            <a:br>
              <a:rPr lang="en-US" sz="4900" b="1" dirty="0">
                <a:solidFill>
                  <a:schemeClr val="bg1"/>
                </a:solidFill>
              </a:rPr>
            </a:br>
            <a:r>
              <a:rPr lang="ja-JP" altLang="en-US" sz="2200" b="1" dirty="0">
                <a:solidFill>
                  <a:schemeClr val="bg1"/>
                </a:solidFill>
              </a:rPr>
              <a:t>です</a:t>
            </a:r>
            <a:r>
              <a:rPr lang="en-US" altLang="ja-JP" sz="2200" b="1" dirty="0"/>
              <a:t>as </a:t>
            </a:r>
            <a:r>
              <a:rPr lang="en-US" altLang="ja-JP" sz="2200" dirty="0">
                <a:solidFill>
                  <a:srgbClr val="FF0000"/>
                </a:solidFill>
              </a:rPr>
              <a:t>Copular</a:t>
            </a:r>
            <a:r>
              <a:rPr lang="en-US" sz="2200" dirty="0">
                <a:solidFill>
                  <a:srgbClr val="FF0000"/>
                </a:solidFill>
              </a:rPr>
              <a:t> verb</a:t>
            </a:r>
            <a:endParaRPr lang="en-US" sz="2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26625"/>
              </p:ext>
            </p:extLst>
          </p:nvPr>
        </p:nvGraphicFramePr>
        <p:xfrm>
          <a:off x="76200" y="1371600"/>
          <a:ext cx="8991600" cy="3977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8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89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present tense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 tense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(plain)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～だ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～だった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～じゃない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Affirmative(polite)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～だった</a:t>
                      </a:r>
                      <a:r>
                        <a:rPr lang="ja-JP" altLang="en-US" sz="2400" b="0" i="0" u="sng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です</a:t>
                      </a:r>
                    </a:p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～じゃないです</a:t>
                      </a:r>
                      <a:endParaRPr lang="ja-JP" altLang="en-US" sz="2400" b="0" i="0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r>
                        <a:rPr lang="ja-JP" altLang="en-US" sz="2400" u="sng" strike="noStrike" dirty="0">
                          <a:solidFill>
                            <a:schemeClr val="tx1"/>
                          </a:solidFill>
                          <a:effectLst/>
                        </a:rPr>
                        <a:t>です</a:t>
                      </a:r>
                      <a:endParaRPr lang="ja-JP" altLang="en-US" sz="2400" b="0" i="0" u="sng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negative(more conservative)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～じゃありません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ounded Rectangular Callout 3"/>
          <p:cNvSpPr/>
          <p:nvPr/>
        </p:nvSpPr>
        <p:spPr>
          <a:xfrm>
            <a:off x="7086600" y="2762839"/>
            <a:ext cx="1981200" cy="685800"/>
          </a:xfrm>
          <a:prstGeom prst="wedgeRoundRectCallout">
            <a:avLst>
              <a:gd name="adj1" fmla="val -37527"/>
              <a:gd name="adj2" fmla="val 111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Just to be polite</a:t>
            </a:r>
          </a:p>
        </p:txBody>
      </p:sp>
    </p:spTree>
    <p:extLst>
      <p:ext uri="{BB962C8B-B14F-4D97-AF65-F5344CB8AC3E}">
        <p14:creationId xmlns:p14="http://schemas.microsoft.com/office/powerpoint/2010/main" val="1615115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ja-JP" altLang="en-US" b="1" dirty="0"/>
              <a:t> な</a:t>
            </a:r>
            <a:r>
              <a:rPr lang="ja-JP" altLang="en-US" dirty="0"/>
              <a:t>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2314166"/>
              </p:ext>
            </p:extLst>
          </p:nvPr>
        </p:nvGraphicFramePr>
        <p:xfrm>
          <a:off x="304800" y="1524000"/>
          <a:ext cx="8610600" cy="2364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negative(colloquial)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negative(more conservative)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元気（げんき）です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ありません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r>
                        <a:rPr lang="en-US" altLang="ja-JP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元気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だった</a:t>
                      </a:r>
                      <a:r>
                        <a:rPr lang="ja-JP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です</a:t>
                      </a:r>
                      <a:r>
                        <a:rPr lang="en-US" altLang="ja-JP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なかったです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ありませんでした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4038600"/>
            <a:ext cx="746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</a:rPr>
              <a:t>な </a:t>
            </a:r>
            <a:r>
              <a:rPr lang="en-US" sz="2000" dirty="0">
                <a:solidFill>
                  <a:srgbClr val="FF0000"/>
                </a:solidFill>
              </a:rPr>
              <a:t>is dropped </a:t>
            </a:r>
            <a:r>
              <a:rPr lang="en-US" sz="2000" dirty="0"/>
              <a:t>in those long forms of </a:t>
            </a:r>
            <a:r>
              <a:rPr lang="ja-JP" altLang="en-US" sz="2000" dirty="0"/>
              <a:t>な </a:t>
            </a:r>
            <a:r>
              <a:rPr lang="en-US" altLang="ja-JP" sz="2000" dirty="0"/>
              <a:t>–</a:t>
            </a:r>
            <a:r>
              <a:rPr lang="en-US" sz="2000" dirty="0"/>
              <a:t>adjectives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</a:rPr>
              <a:t>では </a:t>
            </a:r>
            <a:r>
              <a:rPr lang="en-US" sz="2000" dirty="0"/>
              <a:t>for </a:t>
            </a:r>
            <a:r>
              <a:rPr lang="ja-JP" altLang="en-US" sz="2000" dirty="0"/>
              <a:t>じゃ 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191000" y="2764971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0" y="283106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1000" y="359306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00176" y="3429000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05000" y="5221069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dirty="0"/>
              <a:t>*</a:t>
            </a:r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</a:rPr>
              <a:t>CAN</a:t>
            </a:r>
            <a:r>
              <a:rPr lang="en-US" altLang="ja-JP" dirty="0"/>
              <a:t> do conjugation.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is an </a:t>
            </a:r>
            <a:r>
              <a:rPr lang="en-US" altLang="ja-JP" dirty="0">
                <a:solidFill>
                  <a:srgbClr val="FF0000"/>
                </a:solidFill>
              </a:rPr>
              <a:t>copular verb</a:t>
            </a:r>
            <a:r>
              <a:rPr lang="en-US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4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/>
          <a:lstStyle/>
          <a:p>
            <a:r>
              <a:rPr lang="en-US" b="1" dirty="0"/>
              <a:t>1</a:t>
            </a:r>
            <a:r>
              <a:rPr lang="ja-JP" altLang="en-US" b="1" dirty="0"/>
              <a:t> な</a:t>
            </a:r>
            <a:r>
              <a:rPr lang="ja-JP" altLang="en-US" dirty="0"/>
              <a:t>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854244"/>
              </p:ext>
            </p:extLst>
          </p:nvPr>
        </p:nvGraphicFramePr>
        <p:xfrm>
          <a:off x="304800" y="1219200"/>
          <a:ext cx="8610600" cy="2364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negative(colloquial)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negative(more conservative)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元気（げんき）です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ありません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1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past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endParaRPr lang="en-US" altLang="ja-JP" sz="200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元気</a:t>
                      </a:r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だった</a:t>
                      </a:r>
                      <a:r>
                        <a:rPr lang="ja-JP" alt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です</a:t>
                      </a:r>
                      <a:endParaRPr lang="en-US" altLang="ja-JP" sz="2000" u="none" strike="noStrike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なかったです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元気</a:t>
                      </a:r>
                      <a:r>
                        <a:rPr lang="ja-JP" altLang="en-US" sz="2000" u="sng" strike="noStrike" dirty="0">
                          <a:effectLst/>
                        </a:rPr>
                        <a:t>じゃ</a:t>
                      </a:r>
                      <a:r>
                        <a:rPr lang="ja-JP" altLang="en-US" sz="2000" u="none" strike="noStrike" dirty="0">
                          <a:effectLst/>
                        </a:rPr>
                        <a:t>ありませんでした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191000" y="2460171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0" y="252626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91000" y="3288268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000176" y="3124200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では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3657600"/>
            <a:ext cx="876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Rules:</a:t>
            </a:r>
          </a:p>
          <a:p>
            <a:r>
              <a:rPr lang="en-US" sz="2400" dirty="0"/>
              <a:t>Affirmative: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～な</a:t>
            </a:r>
            <a:r>
              <a:rPr lang="ja-JP" altLang="en-US" sz="2400" dirty="0"/>
              <a:t>　</a:t>
            </a:r>
            <a:r>
              <a:rPr lang="en-US" altLang="ja-JP" sz="2400" dirty="0"/>
              <a:t>to  </a:t>
            </a:r>
            <a:r>
              <a:rPr lang="ja-JP" altLang="en-US" sz="2400" dirty="0">
                <a:solidFill>
                  <a:srgbClr val="FF0000"/>
                </a:solidFill>
              </a:rPr>
              <a:t>～です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sz="2400" dirty="0"/>
              <a:t>Past: change </a:t>
            </a:r>
            <a:r>
              <a:rPr lang="ja-JP" altLang="en-US" sz="2400" dirty="0">
                <a:solidFill>
                  <a:srgbClr val="FF0000"/>
                </a:solidFill>
              </a:rPr>
              <a:t>～な</a:t>
            </a:r>
            <a:r>
              <a:rPr lang="ja-JP" altLang="en-US" sz="2400" dirty="0"/>
              <a:t> </a:t>
            </a:r>
            <a:r>
              <a:rPr lang="en-US" altLang="ja-JP" sz="2400" dirty="0"/>
              <a:t>to  </a:t>
            </a:r>
            <a:r>
              <a:rPr lang="ja-JP" altLang="en-US" sz="2400" dirty="0">
                <a:solidFill>
                  <a:srgbClr val="FF0000"/>
                </a:solidFill>
              </a:rPr>
              <a:t>～でした</a:t>
            </a:r>
            <a:r>
              <a:rPr lang="en-US" altLang="ja-JP" sz="2400" dirty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～な</a:t>
            </a:r>
            <a:r>
              <a:rPr lang="ja-JP" altLang="en-US" sz="2400" dirty="0"/>
              <a:t> </a:t>
            </a:r>
            <a:r>
              <a:rPr lang="en-US" altLang="ja-JP" sz="2400" dirty="0"/>
              <a:t>to  </a:t>
            </a:r>
            <a:r>
              <a:rPr lang="ja-JP" altLang="en-US" sz="2400" dirty="0">
                <a:solidFill>
                  <a:srgbClr val="FF0000"/>
                </a:solidFill>
              </a:rPr>
              <a:t>～だったです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sz="2400" dirty="0"/>
              <a:t>Negative: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～な </a:t>
            </a:r>
            <a:r>
              <a:rPr lang="en-US" altLang="ja-JP" sz="2400" dirty="0"/>
              <a:t>to</a:t>
            </a:r>
            <a:r>
              <a:rPr lang="en-US" altLang="ja-JP" sz="2400" dirty="0">
                <a:solidFill>
                  <a:srgbClr val="FF0000"/>
                </a:solidFill>
              </a:rPr>
              <a:t>  </a:t>
            </a:r>
            <a:r>
              <a:rPr lang="ja-JP" altLang="en-US" sz="2400" dirty="0">
                <a:solidFill>
                  <a:srgbClr val="FF0000"/>
                </a:solidFill>
              </a:rPr>
              <a:t>～じゃないです</a:t>
            </a:r>
            <a:r>
              <a:rPr lang="en-US" altLang="ja-JP" sz="2400" dirty="0">
                <a:solidFill>
                  <a:srgbClr val="FF0000"/>
                </a:solidFill>
              </a:rPr>
              <a:t>, or </a:t>
            </a:r>
            <a:r>
              <a:rPr lang="ja-JP" altLang="en-US" sz="2400" dirty="0">
                <a:solidFill>
                  <a:srgbClr val="FF0000"/>
                </a:solidFill>
              </a:rPr>
              <a:t>～ではないです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altLang="ja-JP" sz="2400" dirty="0"/>
              <a:t>Past </a:t>
            </a:r>
            <a:r>
              <a:rPr lang="en-US" sz="2400" dirty="0"/>
              <a:t>Negative: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～な</a:t>
            </a:r>
            <a:r>
              <a:rPr lang="ja-JP" altLang="en-US" sz="2400" dirty="0"/>
              <a:t> </a:t>
            </a:r>
            <a:r>
              <a:rPr lang="en-US" altLang="ja-JP" sz="2400" dirty="0"/>
              <a:t>to  </a:t>
            </a:r>
            <a:r>
              <a:rPr lang="ja-JP" altLang="en-US" sz="2400" dirty="0">
                <a:solidFill>
                  <a:srgbClr val="FF0000"/>
                </a:solidFill>
              </a:rPr>
              <a:t>～じゃなかったです </a:t>
            </a:r>
            <a:r>
              <a:rPr lang="en-US" altLang="ja-JP" sz="2400" dirty="0">
                <a:solidFill>
                  <a:srgbClr val="FF0000"/>
                </a:solidFill>
              </a:rPr>
              <a:t>or </a:t>
            </a:r>
            <a:r>
              <a:rPr lang="ja-JP" altLang="en-US" sz="2400" dirty="0">
                <a:solidFill>
                  <a:srgbClr val="FF0000"/>
                </a:solidFill>
              </a:rPr>
              <a:t>～ではなかったです</a:t>
            </a:r>
            <a:endParaRPr lang="en-US" altLang="ja-JP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87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788007"/>
              </p:ext>
            </p:extLst>
          </p:nvPr>
        </p:nvGraphicFramePr>
        <p:xfrm>
          <a:off x="76200" y="1295400"/>
          <a:ext cx="8915401" cy="4294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9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256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affirmative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past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negative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negative past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6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きらい（な）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嫌いです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でした</a:t>
                      </a:r>
                      <a:br>
                        <a:rPr lang="ja-JP" altLang="en-US" sz="1800" u="none" strike="noStrike" dirty="0">
                          <a:effectLst/>
                        </a:rPr>
                      </a:br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だったです</a:t>
                      </a:r>
                      <a:br>
                        <a:rPr lang="ja-JP" altLang="en-US" sz="1800" u="none" strike="noStrike" dirty="0">
                          <a:effectLst/>
                        </a:rPr>
                      </a:b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じゃないです</a:t>
                      </a:r>
                      <a:br>
                        <a:rPr lang="ja-JP" altLang="en-US" sz="1800" u="none" strike="noStrike" dirty="0">
                          <a:effectLst/>
                        </a:rPr>
                      </a:br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ではないです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じゃなかったです</a:t>
                      </a:r>
                      <a:br>
                        <a:rPr lang="ja-JP" altLang="en-US" sz="1800" u="none" strike="noStrike" dirty="0">
                          <a:effectLst/>
                        </a:rPr>
                      </a:br>
                      <a:r>
                        <a:rPr lang="ja-JP" altLang="en-US" sz="1800" u="none" strike="noStrike" dirty="0">
                          <a:effectLst/>
                        </a:rPr>
                        <a:t>嫌い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ではなかったです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5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きれい（な）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きれいです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5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げんき（な）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元気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元気です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2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しずか（な）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静か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 dirty="0">
                          <a:effectLst/>
                        </a:rPr>
                        <a:t>静かです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5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すき（な）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好き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好きです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12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だいきらい（な）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大嫌い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大嫌いです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12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だいすき（な）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大好き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大好きです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122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にぎやか（な）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にぎやかです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56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ひま（な）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暇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800" u="none" strike="noStrike">
                          <a:effectLst/>
                        </a:rPr>
                        <a:t>暇です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90" marR="7190" marT="719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80872"/>
          </a:xfrm>
        </p:spPr>
        <p:txBody>
          <a:bodyPr/>
          <a:lstStyle/>
          <a:p>
            <a:r>
              <a:rPr lang="en-US" b="1" dirty="0"/>
              <a:t>1</a:t>
            </a:r>
            <a:r>
              <a:rPr lang="ja-JP" altLang="en-US" b="1" dirty="0"/>
              <a:t> な</a:t>
            </a:r>
            <a:r>
              <a:rPr lang="ja-JP" altLang="en-US" dirty="0"/>
              <a:t>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3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r>
              <a:rPr lang="ja-JP" altLang="en-US" dirty="0"/>
              <a:t>沖縄（おきなわ）の海（うみ）は</a:t>
            </a:r>
            <a:r>
              <a:rPr lang="ja-JP" altLang="en-US" dirty="0">
                <a:solidFill>
                  <a:srgbClr val="FF0000"/>
                </a:solidFill>
              </a:rPr>
              <a:t>とても</a:t>
            </a:r>
            <a:r>
              <a:rPr lang="ja-JP" altLang="en-US" dirty="0"/>
              <a:t>きれいでした。 </a:t>
            </a:r>
            <a:r>
              <a:rPr lang="en-US" dirty="0"/>
              <a:t>The sea was very beautiful in Okinawa.</a:t>
            </a:r>
          </a:p>
          <a:p>
            <a:r>
              <a:rPr lang="ja-JP" altLang="en-US" dirty="0"/>
              <a:t>この部屋（へや）は</a:t>
            </a:r>
            <a:r>
              <a:rPr lang="ja-JP" altLang="en-US" dirty="0">
                <a:solidFill>
                  <a:srgbClr val="FF0000"/>
                </a:solidFill>
              </a:rPr>
              <a:t>ちょっと</a:t>
            </a:r>
            <a:r>
              <a:rPr lang="ja-JP" altLang="en-US" dirty="0"/>
              <a:t>暑（あつ）いです。 </a:t>
            </a:r>
            <a:r>
              <a:rPr lang="en-US" dirty="0"/>
              <a:t>This room is a little hot.</a:t>
            </a:r>
          </a:p>
          <a:p>
            <a:endParaRPr lang="en-US" dirty="0"/>
          </a:p>
          <a:p>
            <a:r>
              <a:rPr lang="en-US" dirty="0"/>
              <a:t>add "</a:t>
            </a:r>
            <a:r>
              <a:rPr lang="en-US" dirty="0">
                <a:solidFill>
                  <a:srgbClr val="FF0000"/>
                </a:solidFill>
              </a:rPr>
              <a:t>degree adverbs</a:t>
            </a:r>
            <a:r>
              <a:rPr lang="en-US" dirty="0"/>
              <a:t>" like </a:t>
            </a:r>
            <a:r>
              <a:rPr lang="ja-JP" altLang="en-US" dirty="0"/>
              <a:t>すごく </a:t>
            </a:r>
            <a:r>
              <a:rPr lang="en-US" altLang="ja-JP" dirty="0"/>
              <a:t>(</a:t>
            </a:r>
            <a:r>
              <a:rPr lang="en-US" dirty="0"/>
              <a:t>extremely), </a:t>
            </a:r>
            <a:r>
              <a:rPr lang="ja-JP" altLang="en-US" dirty="0"/>
              <a:t>とても </a:t>
            </a:r>
            <a:r>
              <a:rPr lang="en-US" altLang="ja-JP" dirty="0"/>
              <a:t>(</a:t>
            </a:r>
            <a:r>
              <a:rPr lang="en-US" dirty="0"/>
              <a:t>very) and </a:t>
            </a:r>
            <a:r>
              <a:rPr lang="ja-JP" altLang="en-US" dirty="0"/>
              <a:t>ちょっと </a:t>
            </a:r>
            <a:r>
              <a:rPr lang="en-US" altLang="ja-JP" dirty="0"/>
              <a:t>(</a:t>
            </a:r>
            <a:r>
              <a:rPr lang="en-US" dirty="0"/>
              <a:t>a little; slightly) before adjectives.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</a:t>
            </a:r>
            <a:r>
              <a:rPr lang="ja-JP" altLang="en-US" b="1" dirty="0"/>
              <a:t> </a:t>
            </a:r>
            <a:r>
              <a:rPr lang="en-US" b="1" dirty="0"/>
              <a:t>Adjectives</a:t>
            </a:r>
            <a:br>
              <a:rPr lang="en-US" b="1" dirty="0"/>
            </a:br>
            <a:r>
              <a:rPr lang="en-US" sz="2400" dirty="0">
                <a:solidFill>
                  <a:srgbClr val="FF0000"/>
                </a:solidFill>
              </a:rPr>
              <a:t>degree adverbs</a:t>
            </a:r>
            <a:r>
              <a:rPr lang="en-US" sz="2400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28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1" y="2209800"/>
            <a:ext cx="7518400" cy="3916363"/>
          </a:xfrm>
        </p:spPr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日本語（にほんご）のクラスは難（むずか）しいですか。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ええ</a:t>
            </a:r>
            <a:r>
              <a:rPr lang="ja-JP" altLang="en-US" dirty="0"/>
              <a:t>、難しいです。</a:t>
            </a:r>
            <a:r>
              <a:rPr lang="en-US" altLang="ja-JP" dirty="0"/>
              <a:t>Yes, it is difficult.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いいえ</a:t>
            </a:r>
            <a:r>
              <a:rPr lang="ja-JP" altLang="en-US" dirty="0"/>
              <a:t>、難し</a:t>
            </a:r>
            <a:r>
              <a:rPr lang="ja-JP" altLang="en-US" dirty="0">
                <a:solidFill>
                  <a:srgbClr val="FF0000"/>
                </a:solidFill>
              </a:rPr>
              <a:t>くない</a:t>
            </a:r>
            <a:r>
              <a:rPr lang="ja-JP" altLang="en-US" dirty="0"/>
              <a:t>です。</a:t>
            </a:r>
            <a:r>
              <a:rPr lang="en-US" altLang="ja-JP" dirty="0"/>
              <a:t>No, it isn’t difficult.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</a:t>
            </a:r>
            <a:r>
              <a:rPr lang="ja-JP" altLang="en-US" b="1" dirty="0"/>
              <a:t> </a:t>
            </a:r>
            <a:r>
              <a:rPr lang="en-US" b="1" dirty="0"/>
              <a:t>Adjectives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32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1" y="2209800"/>
            <a:ext cx="7518400" cy="3916363"/>
          </a:xfrm>
        </p:spPr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休（やす）みに沖縄（おきなわ）に行きました。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そうですか。どうでしたか。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とても</a:t>
            </a:r>
            <a:r>
              <a:rPr lang="ja-JP" altLang="en-US" dirty="0">
                <a:solidFill>
                  <a:srgbClr val="FF0000"/>
                </a:solidFill>
              </a:rPr>
              <a:t>暑かった</a:t>
            </a:r>
            <a:r>
              <a:rPr lang="ja-JP" altLang="en-US" dirty="0"/>
              <a:t>です。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そうですか。</a:t>
            </a:r>
            <a:r>
              <a:rPr lang="en-US" altLang="ja-JP" dirty="0"/>
              <a:t>Is that so?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どう</a:t>
            </a:r>
            <a:r>
              <a:rPr lang="ja-JP" altLang="en-US" dirty="0">
                <a:solidFill>
                  <a:srgbClr val="00B0F0"/>
                </a:solidFill>
              </a:rPr>
              <a:t>でした</a:t>
            </a:r>
            <a:r>
              <a:rPr lang="ja-JP" altLang="en-US" dirty="0"/>
              <a:t>か。</a:t>
            </a:r>
            <a:r>
              <a:rPr lang="en-US" altLang="ja-JP" dirty="0"/>
              <a:t>How was it?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</a:t>
            </a:r>
            <a:r>
              <a:rPr lang="ja-JP" altLang="en-US" b="1" dirty="0"/>
              <a:t> </a:t>
            </a:r>
            <a:r>
              <a:rPr lang="en-US" b="1" dirty="0"/>
              <a:t>Adjectives </a:t>
            </a:r>
            <a:br>
              <a:rPr lang="en-US" b="1" dirty="0"/>
            </a:br>
            <a:r>
              <a:rPr lang="ja-JP" altLang="en-US" sz="2000" dirty="0">
                <a:solidFill>
                  <a:srgbClr val="FF0000"/>
                </a:solidFill>
              </a:rPr>
              <a:t>どうでしたか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19" y="4506686"/>
            <a:ext cx="3903181" cy="235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25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r>
              <a:rPr lang="en-US" altLang="ja-JP" dirty="0"/>
              <a:t>Q:</a:t>
            </a:r>
            <a:r>
              <a:rPr lang="ja-JP" altLang="en-US" dirty="0"/>
              <a:t>　メアリーさんは</a:t>
            </a:r>
            <a:r>
              <a:rPr lang="ja-JP" altLang="en-US" dirty="0">
                <a:solidFill>
                  <a:srgbClr val="FF0000"/>
                </a:solidFill>
              </a:rPr>
              <a:t>どんな</a:t>
            </a:r>
            <a:r>
              <a:rPr lang="ja-JP" altLang="en-US" dirty="0"/>
              <a:t>人（ひと）ですか。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メアリーさんは</a:t>
            </a:r>
            <a:r>
              <a:rPr lang="ja-JP" altLang="en-US" dirty="0">
                <a:solidFill>
                  <a:srgbClr val="FF0000"/>
                </a:solidFill>
              </a:rPr>
              <a:t>やさしい</a:t>
            </a:r>
            <a:r>
              <a:rPr lang="ja-JP" altLang="en-US" dirty="0"/>
              <a:t>人です。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どんな</a:t>
            </a:r>
            <a:r>
              <a:rPr lang="en-US" altLang="ja-JP" dirty="0">
                <a:solidFill>
                  <a:srgbClr val="FF0000"/>
                </a:solidFill>
              </a:rPr>
              <a:t> what kind of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</a:t>
            </a:r>
            <a:r>
              <a:rPr lang="ja-JP" altLang="en-US" b="1" dirty="0"/>
              <a:t> </a:t>
            </a:r>
            <a:r>
              <a:rPr lang="en-US" b="1" dirty="0"/>
              <a:t>Adjectives</a:t>
            </a:r>
            <a:br>
              <a:rPr lang="en-US" b="1" dirty="0"/>
            </a:br>
            <a:r>
              <a:rPr lang="ja-JP" altLang="en-US" sz="2400" dirty="0">
                <a:solidFill>
                  <a:srgbClr val="FF0000"/>
                </a:solidFill>
              </a:rPr>
              <a:t>どんな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657600"/>
            <a:ext cx="13430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80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19600"/>
          </a:xfrm>
        </p:spPr>
        <p:txBody>
          <a:bodyPr>
            <a:normAutofit/>
          </a:bodyPr>
          <a:lstStyle/>
          <a:p>
            <a:r>
              <a:rPr lang="en-US" dirty="0"/>
              <a:t>X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dirty="0"/>
              <a:t>Y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好（す）きです。 </a:t>
            </a:r>
            <a:r>
              <a:rPr lang="en-US" dirty="0"/>
              <a:t>X likes Y.</a:t>
            </a:r>
          </a:p>
          <a:p>
            <a:r>
              <a:rPr lang="en-US" dirty="0"/>
              <a:t>X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dirty="0"/>
              <a:t>Y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嫌（きら）いです。 </a:t>
            </a:r>
            <a:r>
              <a:rPr lang="en-US" dirty="0"/>
              <a:t>X dislikes Y.</a:t>
            </a:r>
          </a:p>
          <a:p>
            <a:endParaRPr lang="en-US" dirty="0"/>
          </a:p>
          <a:p>
            <a:r>
              <a:rPr lang="ja-JP" altLang="en-US" dirty="0"/>
              <a:t>ロバートさん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日本語（にほんご）のクラス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好（す）きです。 </a:t>
            </a:r>
            <a:r>
              <a:rPr lang="en-US" dirty="0"/>
              <a:t>Robert   likes his Japanese classes.</a:t>
            </a:r>
          </a:p>
          <a:p>
            <a:r>
              <a:rPr lang="ja-JP" altLang="en-US" dirty="0"/>
              <a:t>山下（やました）先生（せんせい）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魚（さかな）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嫌（きら）いです。 </a:t>
            </a:r>
            <a:r>
              <a:rPr lang="en-US" dirty="0"/>
              <a:t>Professor Yamashita dislikes fish.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dirty="0"/>
              <a:t>Deliverer;  </a:t>
            </a:r>
            <a:r>
              <a:rPr lang="ja-JP" altLang="en-US" dirty="0">
                <a:solidFill>
                  <a:srgbClr val="FF0000"/>
                </a:solidFill>
              </a:rPr>
              <a:t>が </a:t>
            </a:r>
            <a:r>
              <a:rPr lang="en-US" altLang="ja-JP" dirty="0">
                <a:solidFill>
                  <a:schemeClr val="tx1"/>
                </a:solidFill>
              </a:rPr>
              <a:t>receiver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1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Adjectives</a:t>
            </a:r>
          </a:p>
          <a:p>
            <a:pPr lvl="1"/>
            <a:r>
              <a:rPr lang="ja-JP" altLang="en-US" dirty="0"/>
              <a:t>い </a:t>
            </a:r>
            <a:r>
              <a:rPr lang="en-US" altLang="ja-JP" dirty="0"/>
              <a:t>-</a:t>
            </a:r>
            <a:r>
              <a:rPr lang="en-US" dirty="0"/>
              <a:t>adjectives</a:t>
            </a:r>
          </a:p>
          <a:p>
            <a:pPr lvl="1"/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adjectives</a:t>
            </a:r>
          </a:p>
          <a:p>
            <a:r>
              <a:rPr lang="en-US" dirty="0"/>
              <a:t>2 </a:t>
            </a:r>
            <a:r>
              <a:rPr lang="ja-JP" altLang="en-US" dirty="0"/>
              <a:t>好き（な） </a:t>
            </a:r>
            <a:r>
              <a:rPr lang="en-US" altLang="ja-JP" dirty="0"/>
              <a:t>/ </a:t>
            </a:r>
            <a:r>
              <a:rPr lang="ja-JP" altLang="en-US" dirty="0"/>
              <a:t>きらい（な）</a:t>
            </a:r>
          </a:p>
          <a:p>
            <a:r>
              <a:rPr lang="en-US" altLang="ja-JP" dirty="0"/>
              <a:t>3 </a:t>
            </a:r>
            <a:r>
              <a:rPr lang="ja-JP" altLang="en-US" dirty="0"/>
              <a:t>～ましょう </a:t>
            </a:r>
            <a:r>
              <a:rPr lang="en-US" altLang="ja-JP" dirty="0"/>
              <a:t>/ </a:t>
            </a:r>
            <a:r>
              <a:rPr lang="ja-JP" altLang="en-US" dirty="0"/>
              <a:t>～ましょうか</a:t>
            </a:r>
          </a:p>
          <a:p>
            <a:r>
              <a:rPr lang="en-US" altLang="ja-JP" dirty="0"/>
              <a:t>4 </a:t>
            </a:r>
            <a:r>
              <a:rPr lang="en-US" dirty="0"/>
              <a:t>Counting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233291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343400"/>
          </a:xfrm>
        </p:spPr>
        <p:txBody>
          <a:bodyPr>
            <a:normAutofit/>
          </a:bodyPr>
          <a:lstStyle/>
          <a:p>
            <a:r>
              <a:rPr lang="en-US" dirty="0"/>
              <a:t>X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dirty="0"/>
              <a:t>Y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好（す）きです。 </a:t>
            </a:r>
            <a:r>
              <a:rPr lang="en-US" dirty="0"/>
              <a:t>X likes Y.</a:t>
            </a:r>
          </a:p>
          <a:p>
            <a:r>
              <a:rPr lang="en-US" dirty="0"/>
              <a:t>X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dirty="0"/>
              <a:t>Y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嫌（きら）いです。 </a:t>
            </a:r>
            <a:r>
              <a:rPr lang="en-US" dirty="0"/>
              <a:t>X dislikes Y.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ja-JP" altLang="en-US" dirty="0"/>
              <a:t>私（わたし）は野菜（やさい）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好（す）きですが、肉（にく）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嫌（きら）いです。 </a:t>
            </a:r>
            <a:r>
              <a:rPr lang="en-US" dirty="0"/>
              <a:t>I like vegetables, but I don't like meat.)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contrasting</a:t>
            </a:r>
            <a:r>
              <a:rPr lang="en-US" dirty="0"/>
              <a:t> two or more items, the particle </a:t>
            </a:r>
            <a:r>
              <a:rPr lang="ja-JP" altLang="en-US" dirty="0"/>
              <a:t>は </a:t>
            </a:r>
            <a:r>
              <a:rPr lang="en-US" dirty="0"/>
              <a:t>is used instead of </a:t>
            </a:r>
            <a:r>
              <a:rPr lang="ja-JP" altLang="en-US" dirty="0"/>
              <a:t>が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95800"/>
          </a:xfrm>
        </p:spPr>
        <p:txBody>
          <a:bodyPr>
            <a:normAutofit/>
          </a:bodyPr>
          <a:lstStyle/>
          <a:p>
            <a:r>
              <a:rPr lang="ja-JP" altLang="en-US" dirty="0"/>
              <a:t>たけしさんはメアリーさん</a:t>
            </a:r>
            <a:r>
              <a:rPr lang="ja-JP" altLang="en-US" dirty="0">
                <a:solidFill>
                  <a:srgbClr val="FF0000"/>
                </a:solidFill>
              </a:rPr>
              <a:t>のことが</a:t>
            </a:r>
            <a:r>
              <a:rPr lang="ja-JP" altLang="en-US" dirty="0"/>
              <a:t>好（す）きです。</a:t>
            </a:r>
            <a:endParaRPr lang="en-US" altLang="ja-JP" dirty="0"/>
          </a:p>
          <a:p>
            <a:r>
              <a:rPr lang="ja-JP" altLang="en-US" dirty="0"/>
              <a:t>＝メアリーさん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好（す）きです。</a:t>
            </a:r>
            <a:r>
              <a:rPr lang="en-US" altLang="ja-JP" dirty="0"/>
              <a:t>Takeshi is in love with Mary.</a:t>
            </a:r>
          </a:p>
          <a:p>
            <a:endParaRPr lang="en-US" dirty="0"/>
          </a:p>
          <a:p>
            <a:r>
              <a:rPr lang="ja-JP" altLang="en-US" dirty="0"/>
              <a:t>好（す）きです </a:t>
            </a:r>
            <a:r>
              <a:rPr lang="en-US" dirty="0"/>
              <a:t>is usually taken to be an admission of one's </a:t>
            </a:r>
            <a:r>
              <a:rPr lang="en-US" dirty="0">
                <a:solidFill>
                  <a:srgbClr val="FF0000"/>
                </a:solidFill>
              </a:rPr>
              <a:t>romantic interest</a:t>
            </a:r>
            <a:r>
              <a:rPr lang="en-US" dirty="0"/>
              <a:t>.</a:t>
            </a:r>
          </a:p>
          <a:p>
            <a:r>
              <a:rPr lang="en-US" dirty="0"/>
              <a:t>In the expression of romantic or familial affection, the complex particle </a:t>
            </a:r>
            <a:r>
              <a:rPr lang="ja-JP" altLang="en-US" dirty="0">
                <a:solidFill>
                  <a:srgbClr val="FF0000"/>
                </a:solidFill>
              </a:rPr>
              <a:t>のことが</a:t>
            </a:r>
            <a:r>
              <a:rPr lang="ja-JP" altLang="en-US" dirty="0"/>
              <a:t> </a:t>
            </a:r>
            <a:r>
              <a:rPr lang="en-US" dirty="0"/>
              <a:t>can replace 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9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8153400" cy="4953000"/>
          </a:xfrm>
        </p:spPr>
        <p:txBody>
          <a:bodyPr>
            <a:normAutofit/>
          </a:bodyPr>
          <a:lstStyle/>
          <a:p>
            <a:r>
              <a:rPr lang="ja-JP" altLang="en-US" dirty="0"/>
              <a:t>たけしさんはコーヒーが</a:t>
            </a:r>
            <a:r>
              <a:rPr lang="ja-JP" altLang="en-US" dirty="0">
                <a:solidFill>
                  <a:srgbClr val="FF0000"/>
                </a:solidFill>
              </a:rPr>
              <a:t>大好（だいす）き</a:t>
            </a:r>
            <a:r>
              <a:rPr lang="ja-JP" altLang="en-US" dirty="0"/>
              <a:t>です。 </a:t>
            </a:r>
            <a:r>
              <a:rPr lang="en-US" dirty="0"/>
              <a:t>Takeshi likes coffee a lot.</a:t>
            </a:r>
          </a:p>
          <a:p>
            <a:r>
              <a:rPr lang="ja-JP" altLang="en-US" dirty="0"/>
              <a:t>キムさんはなっとうが</a:t>
            </a:r>
            <a:r>
              <a:rPr lang="ja-JP" altLang="en-US" dirty="0">
                <a:solidFill>
                  <a:srgbClr val="FF0000"/>
                </a:solidFill>
              </a:rPr>
              <a:t>大嫌（だいきら）い</a:t>
            </a:r>
            <a:r>
              <a:rPr lang="ja-JP" altLang="en-US" dirty="0"/>
              <a:t>です。 </a:t>
            </a:r>
            <a:r>
              <a:rPr lang="en-US" dirty="0"/>
              <a:t>Ms. Kim hates </a:t>
            </a:r>
            <a:r>
              <a:rPr lang="en-US" dirty="0" err="1"/>
              <a:t>natto</a:t>
            </a:r>
            <a:r>
              <a:rPr lang="en-US" dirty="0"/>
              <a:t> (A Japanese fermented soybean delicacy)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大</a:t>
            </a:r>
            <a:r>
              <a:rPr lang="ja-JP" altLang="en-US" dirty="0"/>
              <a:t>好きです </a:t>
            </a:r>
            <a:r>
              <a:rPr lang="en-US" altLang="ja-JP" dirty="0"/>
              <a:t>(</a:t>
            </a:r>
            <a:r>
              <a:rPr lang="en-US" dirty="0"/>
              <a:t>like very much), more often used</a:t>
            </a:r>
            <a:endParaRPr lang="en-US" altLang="ja-JP" dirty="0"/>
          </a:p>
          <a:p>
            <a:pPr lvl="1"/>
            <a:r>
              <a:rPr lang="en-US" altLang="ja-JP" dirty="0"/>
              <a:t>=</a:t>
            </a:r>
            <a:r>
              <a:rPr lang="ja-JP" altLang="en-US" dirty="0">
                <a:solidFill>
                  <a:srgbClr val="FF0000"/>
                </a:solidFill>
              </a:rPr>
              <a:t>とても</a:t>
            </a:r>
            <a:r>
              <a:rPr lang="ja-JP" altLang="en-US" dirty="0"/>
              <a:t>好きです</a:t>
            </a:r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大</a:t>
            </a:r>
            <a:r>
              <a:rPr lang="ja-JP" altLang="en-US" dirty="0"/>
              <a:t>嫌いです</a:t>
            </a:r>
            <a:r>
              <a:rPr lang="en-US" altLang="ja-JP" dirty="0"/>
              <a:t>(</a:t>
            </a:r>
            <a:r>
              <a:rPr lang="en-US" dirty="0"/>
              <a:t>hate), more often used</a:t>
            </a:r>
            <a:endParaRPr lang="en-US" altLang="ja-JP" dirty="0"/>
          </a:p>
          <a:p>
            <a:pPr lvl="1"/>
            <a:r>
              <a:rPr lang="en-US" altLang="ja-JP" dirty="0"/>
              <a:t>=</a:t>
            </a:r>
            <a:r>
              <a:rPr lang="ja-JP" altLang="en-US" dirty="0">
                <a:solidFill>
                  <a:srgbClr val="FF0000"/>
                </a:solidFill>
              </a:rPr>
              <a:t>とても</a:t>
            </a:r>
            <a:r>
              <a:rPr lang="ja-JP" altLang="en-US" dirty="0"/>
              <a:t>嫌いです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  <p:pic>
        <p:nvPicPr>
          <p:cNvPr id="3074" name="Picture 2" descr="C:\Users\Jiajun\AppData\Local\Microsoft\Windows\INetCache\IE\WMFYDLT1\Natto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9600"/>
            <a:ext cx="2667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30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ja-JP" altLang="en-US" dirty="0">
                <a:solidFill>
                  <a:srgbClr val="FF0000"/>
                </a:solidFill>
              </a:rPr>
              <a:t>好（す）きでも嫌（きら）いでも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>
                <a:solidFill>
                  <a:srgbClr val="FF0000"/>
                </a:solidFill>
              </a:rPr>
              <a:t>neither like nor dislike</a:t>
            </a:r>
            <a:r>
              <a:rPr lang="en-US" dirty="0"/>
              <a:t> something</a:t>
            </a:r>
          </a:p>
          <a:p>
            <a:endParaRPr lang="en-US" dirty="0"/>
          </a:p>
          <a:p>
            <a:r>
              <a:rPr lang="en-US" altLang="ja-JP" dirty="0"/>
              <a:t>A:</a:t>
            </a:r>
            <a:r>
              <a:rPr lang="ja-JP" altLang="en-US" dirty="0"/>
              <a:t>　魚（さかな）が好きですか。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はい、好きです。／大好きです。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いいえ、嫌いです。／大嫌いです。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好（す）きでも嫌（きら）いでも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34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/>
          <a:lstStyle/>
          <a:p>
            <a:r>
              <a:rPr lang="ja-JP" altLang="en-US" dirty="0"/>
              <a:t>これは私（わたし）の</a:t>
            </a:r>
            <a:r>
              <a:rPr lang="ja-JP" altLang="en-US" dirty="0">
                <a:solidFill>
                  <a:srgbClr val="FF0000"/>
                </a:solidFill>
              </a:rPr>
              <a:t>好（す）きな</a:t>
            </a:r>
            <a:r>
              <a:rPr lang="ja-JP" altLang="en-US" dirty="0">
                <a:solidFill>
                  <a:srgbClr val="00B050"/>
                </a:solidFill>
              </a:rPr>
              <a:t>本（ほん）</a:t>
            </a:r>
            <a:r>
              <a:rPr lang="ja-JP" altLang="en-US" dirty="0"/>
              <a:t>です。 </a:t>
            </a:r>
            <a:r>
              <a:rPr lang="en-US" dirty="0"/>
              <a:t>This is my favorite book.</a:t>
            </a:r>
          </a:p>
          <a:p>
            <a:endParaRPr lang="en-US" dirty="0"/>
          </a:p>
          <a:p>
            <a:r>
              <a:rPr lang="ja-JP" altLang="en-US" dirty="0"/>
              <a:t>好（す）き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 </a:t>
            </a:r>
            <a:r>
              <a:rPr lang="en-US" dirty="0"/>
              <a:t>and </a:t>
            </a:r>
            <a:r>
              <a:rPr lang="ja-JP" altLang="en-US" dirty="0"/>
              <a:t>嫌（きら）い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ja-JP" altLang="en-US" dirty="0"/>
              <a:t> </a:t>
            </a:r>
            <a:r>
              <a:rPr lang="en-US" dirty="0"/>
              <a:t>as modifiers of nouns</a:t>
            </a:r>
          </a:p>
          <a:p>
            <a:pPr lvl="1"/>
            <a:r>
              <a:rPr lang="ja-JP" altLang="en-US" dirty="0"/>
              <a:t>好（す）き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r>
              <a:rPr lang="en-US" altLang="ja-JP" dirty="0">
                <a:solidFill>
                  <a:srgbClr val="FF0000"/>
                </a:solidFill>
              </a:rPr>
              <a:t>+ Noun</a:t>
            </a:r>
          </a:p>
          <a:p>
            <a:pPr lvl="1"/>
            <a:r>
              <a:rPr lang="ja-JP" altLang="en-US" dirty="0"/>
              <a:t>嫌（きら）い</a:t>
            </a:r>
            <a:r>
              <a:rPr lang="ja-JP" altLang="en-US" dirty="0">
                <a:solidFill>
                  <a:srgbClr val="FF0000"/>
                </a:solidFill>
              </a:rPr>
              <a:t>な </a:t>
            </a:r>
            <a:r>
              <a:rPr lang="en-US" altLang="ja-JP" dirty="0">
                <a:solidFill>
                  <a:srgbClr val="FF0000"/>
                </a:solidFill>
              </a:rPr>
              <a:t>+ Noun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2 </a:t>
            </a:r>
            <a:r>
              <a:rPr lang="ja-JP" altLang="en-US" b="1" dirty="0"/>
              <a:t>好き（な） </a:t>
            </a:r>
            <a:r>
              <a:rPr lang="en-US" altLang="ja-JP" b="1" dirty="0"/>
              <a:t>/ </a:t>
            </a:r>
            <a:r>
              <a:rPr lang="ja-JP" altLang="en-US" b="1" dirty="0"/>
              <a:t>きらい（な）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33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neither like nor dislike something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好（す）き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>
                <a:solidFill>
                  <a:schemeClr val="tx1"/>
                </a:solidFill>
              </a:rPr>
              <a:t>嫌（きら）い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</a:t>
            </a:r>
            <a:r>
              <a:rPr kumimoji="1" lang="ja-JP" altLang="en-US" sz="2200" dirty="0"/>
              <a:t>な</a:t>
            </a:r>
            <a:r>
              <a:rPr kumimoji="1" lang="en-US" altLang="ja-JP" sz="2200" dirty="0"/>
              <a:t>-adjective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1275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4535107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This is neither a ship nor a car.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これは船（ふね）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>
                <a:solidFill>
                  <a:schemeClr val="tx1"/>
                </a:solidFill>
              </a:rPr>
              <a:t>車（くるま）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This is neither my younger </a:t>
            </a:r>
            <a:r>
              <a:rPr kumimoji="1" lang="en-US" altLang="ja-JP" dirty="0"/>
              <a:t>sister nor younger brother.</a:t>
            </a:r>
          </a:p>
          <a:p>
            <a:r>
              <a:rPr lang="ja-JP" altLang="en-US" dirty="0"/>
              <a:t>これは</a:t>
            </a:r>
            <a:r>
              <a:rPr kumimoji="1" lang="ja-JP" altLang="en-US" dirty="0"/>
              <a:t>妹（いもうと）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弟（おとうと）</a:t>
            </a:r>
            <a:r>
              <a:rPr lang="ja-JP" altLang="en-US" dirty="0">
                <a:solidFill>
                  <a:srgbClr val="FF0000"/>
                </a:solidFill>
              </a:rPr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ないです。</a:t>
            </a:r>
            <a:endParaRPr kumimoji="1"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I have neither younger sister nor younger brother.</a:t>
            </a:r>
          </a:p>
          <a:p>
            <a:r>
              <a:rPr kumimoji="1" lang="ja-JP" altLang="en-US" dirty="0"/>
              <a:t>私（わたし）は妹（いもうと）</a:t>
            </a:r>
            <a:r>
              <a:rPr kumimoji="1"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弟（おとうと）</a:t>
            </a:r>
            <a:r>
              <a:rPr kumimoji="1"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いないです。</a:t>
            </a:r>
            <a:endParaRPr kumimoji="1"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い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I have neither friends nor money.</a:t>
            </a:r>
          </a:p>
          <a:p>
            <a:r>
              <a:rPr kumimoji="1" lang="ja-JP" altLang="en-US" dirty="0"/>
              <a:t>私は友（とも）</a:t>
            </a:r>
            <a:r>
              <a:rPr kumimoji="1" lang="ja-JP" altLang="en-US" dirty="0" err="1"/>
              <a:t>だち</a:t>
            </a:r>
            <a:r>
              <a:rPr kumimoji="1" lang="ja-JP" altLang="en-US" dirty="0" err="1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いなく、お金</a:t>
            </a:r>
            <a:r>
              <a:rPr kumimoji="1" lang="en-US" altLang="ja-JP" dirty="0"/>
              <a:t>(</a:t>
            </a:r>
            <a:r>
              <a:rPr kumimoji="1" lang="ja-JP" altLang="en-US" dirty="0"/>
              <a:t>かね</a:t>
            </a:r>
            <a:r>
              <a:rPr kumimoji="1" lang="en-US" altLang="ja-JP" dirty="0"/>
              <a:t>)</a:t>
            </a:r>
            <a:r>
              <a:rPr kumimoji="1" lang="ja-JP" altLang="en-US" dirty="0">
                <a:solidFill>
                  <a:srgbClr val="FF0000"/>
                </a:solidFill>
              </a:rPr>
              <a:t>も</a:t>
            </a:r>
            <a:r>
              <a:rPr kumimoji="1" lang="ja-JP" altLang="en-US" dirty="0"/>
              <a:t>ないです。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noun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4434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neither good nor bad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良（よ）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>
                <a:solidFill>
                  <a:schemeClr val="tx1"/>
                </a:solidFill>
              </a:rPr>
              <a:t>悪（わる）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neither hot nor cold</a:t>
            </a:r>
          </a:p>
          <a:p>
            <a:r>
              <a:rPr lang="ja-JP" altLang="en-US" dirty="0"/>
              <a:t>暑（あつ）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/>
              <a:t>寒（さむ）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</a:t>
            </a:r>
            <a:r>
              <a:rPr kumimoji="1" lang="ja-JP" altLang="en-US" sz="2200" dirty="0"/>
              <a:t>ぃ</a:t>
            </a:r>
            <a:r>
              <a:rPr kumimoji="1" lang="en-US" altLang="ja-JP" sz="2200" dirty="0"/>
              <a:t>-adjective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60051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neither big nor small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大（おお）き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>
                <a:solidFill>
                  <a:schemeClr val="tx1"/>
                </a:solidFill>
              </a:rPr>
              <a:t>小（ちい）さ</a:t>
            </a:r>
            <a:r>
              <a:rPr lang="ja-JP" altLang="en-US" dirty="0">
                <a:solidFill>
                  <a:srgbClr val="FF0000"/>
                </a:solidFill>
              </a:rPr>
              <a:t>くも</a:t>
            </a:r>
            <a:r>
              <a:rPr lang="ja-JP" altLang="en-US" dirty="0">
                <a:solidFill>
                  <a:schemeClr val="tx1"/>
                </a:solidFill>
              </a:rPr>
              <a:t>ないです。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ないです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</a:t>
            </a:r>
            <a:r>
              <a:rPr kumimoji="1" lang="ja-JP" altLang="en-US" sz="2200" dirty="0"/>
              <a:t>ぃ</a:t>
            </a:r>
            <a:r>
              <a:rPr kumimoji="1" lang="en-US" altLang="ja-JP" sz="2200" dirty="0"/>
              <a:t>-adjective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58490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neither clean nor dirty.</a:t>
            </a:r>
          </a:p>
          <a:p>
            <a:r>
              <a:rPr lang="ja-JP" altLang="en-US" dirty="0">
                <a:solidFill>
                  <a:schemeClr val="tx1"/>
                </a:solidFill>
              </a:rPr>
              <a:t>ぼくの部屋（へや）はきれい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>
                <a:solidFill>
                  <a:schemeClr val="tx1"/>
                </a:solidFill>
              </a:rPr>
              <a:t>汚（きたな）</a:t>
            </a:r>
            <a:r>
              <a:rPr lang="ja-JP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く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>
                <a:solidFill>
                  <a:schemeClr val="tx1"/>
                </a:solidFill>
              </a:rPr>
              <a:t>ないです。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>
                <a:solidFill>
                  <a:schemeClr val="tx1"/>
                </a:solidFill>
              </a:rPr>
              <a:t>ぼくの部屋（へや）は汚（きたな）</a:t>
            </a:r>
            <a:r>
              <a:rPr lang="ja-JP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く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>
                <a:solidFill>
                  <a:schemeClr val="tx1"/>
                </a:solidFill>
              </a:rPr>
              <a:t>きれい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>
                <a:solidFill>
                  <a:schemeClr val="tx1"/>
                </a:solidFill>
              </a:rPr>
              <a:t>ないです。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en-US" altLang="ja-JP" dirty="0">
                <a:solidFill>
                  <a:srgbClr val="FF0000"/>
                </a:solidFill>
              </a:rPr>
              <a:t>…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ないです。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</a:t>
            </a:r>
            <a:r>
              <a:rPr kumimoji="1" lang="ja-JP" altLang="en-US" sz="2200" dirty="0"/>
              <a:t>ぃ</a:t>
            </a:r>
            <a:r>
              <a:rPr kumimoji="1" lang="en-US" altLang="ja-JP" sz="2200" dirty="0"/>
              <a:t>-adjective and </a:t>
            </a:r>
            <a:r>
              <a:rPr kumimoji="1" lang="ja-JP" altLang="en-US" sz="2200" dirty="0"/>
              <a:t>な</a:t>
            </a:r>
            <a:r>
              <a:rPr kumimoji="1" lang="en-US" altLang="ja-JP" sz="2200" dirty="0"/>
              <a:t>-adjective </a:t>
            </a:r>
            <a:br>
              <a:rPr kumimoji="1" lang="en-US" altLang="ja-JP" sz="2200" dirty="0"/>
            </a:br>
            <a:r>
              <a:rPr kumimoji="1" lang="en-US" altLang="ja-JP" sz="2200" dirty="0"/>
              <a:t>(you may skip this.)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3961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ja-JP" altLang="en-US" dirty="0"/>
              <a:t>い </a:t>
            </a:r>
            <a:r>
              <a:rPr lang="en-US" altLang="ja-JP" dirty="0"/>
              <a:t>-</a:t>
            </a:r>
            <a:r>
              <a:rPr lang="en-US" dirty="0"/>
              <a:t>adjectives: </a:t>
            </a:r>
            <a:r>
              <a:rPr lang="ja-JP" altLang="en-US" dirty="0"/>
              <a:t>　</a:t>
            </a:r>
            <a:r>
              <a:rPr lang="en-US" altLang="ja-JP" dirty="0"/>
              <a:t>end with </a:t>
            </a:r>
            <a:r>
              <a:rPr lang="ja-JP" altLang="en-US" dirty="0">
                <a:solidFill>
                  <a:srgbClr val="FF0000"/>
                </a:solidFill>
              </a:rPr>
              <a:t>い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面白（おもしろ）い</a:t>
            </a:r>
            <a:r>
              <a:rPr lang="ja-JP" altLang="en-US" dirty="0"/>
              <a:t>映画（えいが） </a:t>
            </a:r>
            <a:r>
              <a:rPr lang="en-US" dirty="0"/>
              <a:t>an interesting movie </a:t>
            </a:r>
          </a:p>
          <a:p>
            <a:r>
              <a:rPr lang="ja-JP" altLang="en-US" dirty="0"/>
              <a:t>昨日（きのう）</a:t>
            </a:r>
            <a:r>
              <a:rPr lang="ja-JP" altLang="en-US" dirty="0">
                <a:solidFill>
                  <a:srgbClr val="FF0000"/>
                </a:solidFill>
              </a:rPr>
              <a:t>面白（おもしろ）い</a:t>
            </a:r>
            <a:r>
              <a:rPr lang="ja-JP" altLang="en-US" dirty="0"/>
              <a:t>映画（えいが）を見（み）ました。 </a:t>
            </a:r>
            <a:r>
              <a:rPr lang="en-US" dirty="0"/>
              <a:t>I saw an interesting movie yesterday. 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怖（こわ）い</a:t>
            </a:r>
            <a:r>
              <a:rPr lang="ja-JP" altLang="en-US" dirty="0"/>
              <a:t>先生（せんせい） </a:t>
            </a:r>
            <a:r>
              <a:rPr lang="en-US" dirty="0"/>
              <a:t>a scary teacher </a:t>
            </a:r>
          </a:p>
          <a:p>
            <a:r>
              <a:rPr lang="ja-JP" altLang="en-US" dirty="0"/>
              <a:t>山下（やました）先生（せんせい）は</a:t>
            </a:r>
            <a:r>
              <a:rPr lang="ja-JP" altLang="en-US" dirty="0">
                <a:solidFill>
                  <a:srgbClr val="FF0000"/>
                </a:solidFill>
              </a:rPr>
              <a:t>怖（こわ）い</a:t>
            </a:r>
            <a:r>
              <a:rPr lang="ja-JP" altLang="en-US" dirty="0"/>
              <a:t>先生（せんせい）です。 </a:t>
            </a:r>
            <a:r>
              <a:rPr lang="en-US" dirty="0"/>
              <a:t>Professor Yamashita is a scary teacher.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</a:t>
            </a:r>
            <a:r>
              <a:rPr lang="ja-JP" altLang="en-US" b="1" dirty="0"/>
              <a:t> </a:t>
            </a:r>
            <a:r>
              <a:rPr lang="en-US" b="1" dirty="0"/>
              <a:t>Adjectives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90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46E7B5-8572-4C7D-AFF1-B08B89755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Neither…nor…</a:t>
            </a:r>
            <a:br>
              <a:rPr kumimoji="1" lang="en-US" altLang="ja-JP" dirty="0"/>
            </a:br>
            <a:r>
              <a:rPr kumimoji="1" lang="en-US" altLang="ja-JP" sz="2200" dirty="0"/>
              <a:t>For </a:t>
            </a:r>
            <a:r>
              <a:rPr kumimoji="1" lang="ja-JP" altLang="en-US" sz="2200" dirty="0"/>
              <a:t>ぃ</a:t>
            </a:r>
            <a:r>
              <a:rPr kumimoji="1" lang="en-US" altLang="ja-JP" sz="2200" dirty="0"/>
              <a:t>-adjective and </a:t>
            </a:r>
            <a:r>
              <a:rPr kumimoji="1" lang="ja-JP" altLang="en-US" sz="2200" dirty="0"/>
              <a:t>な</a:t>
            </a:r>
            <a:r>
              <a:rPr kumimoji="1" lang="en-US" altLang="ja-JP" sz="2200" dirty="0"/>
              <a:t>-adjective </a:t>
            </a:r>
            <a:br>
              <a:rPr kumimoji="1" lang="en-US" altLang="ja-JP" sz="2200" dirty="0"/>
            </a:br>
            <a:r>
              <a:rPr kumimoji="1" lang="en-US" altLang="ja-JP" sz="2200" dirty="0"/>
              <a:t>(you may skip this.)</a:t>
            </a:r>
            <a:endParaRPr kumimoji="1" lang="ja-JP" altLang="en-US" sz="2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64841-5D7E-4D0B-9867-C8838BC21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2678114"/>
            <a:ext cx="4187825" cy="639762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ぼくの部屋はきれい</a:t>
            </a:r>
            <a:r>
              <a:rPr lang="ja-JP" altLang="en-US" dirty="0">
                <a:solidFill>
                  <a:srgbClr val="FF0000"/>
                </a:solidFill>
              </a:rPr>
              <a:t>ではないです。</a:t>
            </a:r>
            <a:endParaRPr kumimoji="1" lang="ja-JP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A122-6E9D-4401-A386-F01413DBA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2" y="3978274"/>
            <a:ext cx="7323668" cy="639763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ぼくの部屋はきれい</a:t>
            </a:r>
            <a:r>
              <a:rPr lang="ja-JP" altLang="en-US" dirty="0">
                <a:solidFill>
                  <a:srgbClr val="FF0000"/>
                </a:solidFill>
              </a:rPr>
              <a:t>でもなく、</a:t>
            </a:r>
            <a:r>
              <a:rPr lang="ja-JP" altLang="en-US" dirty="0">
                <a:solidFill>
                  <a:schemeClr val="tx1"/>
                </a:solidFill>
              </a:rPr>
              <a:t>汚く</a:t>
            </a:r>
            <a:r>
              <a:rPr lang="ja-JP" altLang="en-US" dirty="0">
                <a:solidFill>
                  <a:srgbClr val="FF0000"/>
                </a:solidFill>
              </a:rPr>
              <a:t>もない</a:t>
            </a:r>
            <a:r>
              <a:rPr lang="ja-JP" altLang="en-US" dirty="0">
                <a:solidFill>
                  <a:schemeClr val="tx1"/>
                </a:solidFill>
              </a:rPr>
              <a:t>です。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79421-1F3A-4AAF-A5A7-BA901D0DAA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4" y="2688431"/>
            <a:ext cx="3822192" cy="639762"/>
          </a:xfrm>
        </p:spPr>
        <p:txBody>
          <a:bodyPr>
            <a:normAutofit fontScale="92500"/>
          </a:bodyPr>
          <a:lstStyle/>
          <a:p>
            <a:r>
              <a:rPr lang="ja-JP" altLang="en-US" dirty="0">
                <a:solidFill>
                  <a:schemeClr val="tx1"/>
                </a:solidFill>
              </a:rPr>
              <a:t>ぼくの部屋は汚く</a:t>
            </a:r>
            <a:r>
              <a:rPr lang="ja-JP" altLang="en-US" dirty="0">
                <a:solidFill>
                  <a:srgbClr val="FF0000"/>
                </a:solidFill>
              </a:rPr>
              <a:t>はないです。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A7E8E-49B9-47AF-BBB9-37752A921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7332" y="5325622"/>
            <a:ext cx="6180668" cy="639763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ぼくの部屋はきれい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>
                <a:solidFill>
                  <a:schemeClr val="tx1"/>
                </a:solidFill>
              </a:rPr>
              <a:t>汚く</a:t>
            </a:r>
            <a:r>
              <a:rPr lang="ja-JP" altLang="en-US" dirty="0">
                <a:solidFill>
                  <a:srgbClr val="FF0000"/>
                </a:solidFill>
              </a:rPr>
              <a:t>も</a:t>
            </a:r>
            <a:r>
              <a:rPr lang="ja-JP" altLang="en-US" dirty="0">
                <a:solidFill>
                  <a:schemeClr val="tx1"/>
                </a:solidFill>
              </a:rPr>
              <a:t>ないです。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86241-10E4-4B89-84A5-6919DB201039}"/>
              </a:ext>
            </a:extLst>
          </p:cNvPr>
          <p:cNvSpPr/>
          <p:nvPr/>
        </p:nvSpPr>
        <p:spPr>
          <a:xfrm>
            <a:off x="7162800" y="2017714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*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 to emphasis.</a:t>
            </a:r>
            <a:endParaRPr lang="en-US" altLang="ja-JP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DFC2E7B-8B14-4E79-8C06-75CBF69EAD21}"/>
              </a:ext>
            </a:extLst>
          </p:cNvPr>
          <p:cNvSpPr/>
          <p:nvPr/>
        </p:nvSpPr>
        <p:spPr>
          <a:xfrm rot="3505185">
            <a:off x="5346036" y="2998762"/>
            <a:ext cx="287660" cy="12096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F231461-DE8F-4320-BDA0-0575B09DB53F}"/>
              </a:ext>
            </a:extLst>
          </p:cNvPr>
          <p:cNvSpPr/>
          <p:nvPr/>
        </p:nvSpPr>
        <p:spPr>
          <a:xfrm>
            <a:off x="3276992" y="3283709"/>
            <a:ext cx="206211" cy="6397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629DCD8-A1D1-4304-BE4D-FC06B812CDE1}"/>
              </a:ext>
            </a:extLst>
          </p:cNvPr>
          <p:cNvSpPr/>
          <p:nvPr/>
        </p:nvSpPr>
        <p:spPr>
          <a:xfrm>
            <a:off x="3254604" y="4605730"/>
            <a:ext cx="228600" cy="563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9C83E36-AC45-43BA-96C9-84DBE5A8C972}"/>
              </a:ext>
            </a:extLst>
          </p:cNvPr>
          <p:cNvSpPr/>
          <p:nvPr/>
        </p:nvSpPr>
        <p:spPr>
          <a:xfrm rot="2152678">
            <a:off x="4216568" y="4404228"/>
            <a:ext cx="24519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844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536438"/>
              </p:ext>
            </p:extLst>
          </p:nvPr>
        </p:nvGraphicFramePr>
        <p:xfrm>
          <a:off x="381000" y="1828800"/>
          <a:ext cx="8458201" cy="4257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9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い</a:t>
                      </a:r>
                      <a:r>
                        <a:rPr lang="en-US" altLang="ja-JP" sz="2000" u="none" strike="noStrike" dirty="0">
                          <a:effectLst/>
                        </a:rPr>
                        <a:t>-</a:t>
                      </a:r>
                      <a:r>
                        <a:rPr lang="en-US" sz="2000" u="none" strike="noStrike" dirty="0">
                          <a:effectLst/>
                        </a:rPr>
                        <a:t>adjective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colloquial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polite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conservative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美しいです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美しくありません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past 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美しいでした（</a:t>
                      </a:r>
                      <a:r>
                        <a:rPr lang="en-US" altLang="ja-JP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wrong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past 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なかったです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美しくありませんでした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noun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美しい人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verb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なる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connect with other adjective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美しく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て</a:t>
                      </a:r>
                      <a:r>
                        <a:rPr lang="ja-JP" altLang="en-US" sz="2000" u="none" strike="noStrike" dirty="0">
                          <a:effectLst/>
                        </a:rPr>
                        <a:t>可愛い人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hypothetical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ければ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presumption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かろう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美しい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でしょう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for further reading</a:t>
            </a:r>
            <a:br>
              <a:rPr lang="en-US" dirty="0"/>
            </a:br>
            <a:r>
              <a:rPr lang="en-US" sz="2000" dirty="0"/>
              <a:t>(you may skip this.)</a:t>
            </a:r>
          </a:p>
        </p:txBody>
      </p:sp>
    </p:spTree>
    <p:extLst>
      <p:ext uri="{BB962C8B-B14F-4D97-AF65-F5344CB8AC3E}">
        <p14:creationId xmlns:p14="http://schemas.microsoft.com/office/powerpoint/2010/main" val="832594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151817"/>
              </p:ext>
            </p:extLst>
          </p:nvPr>
        </p:nvGraphicFramePr>
        <p:xfrm>
          <a:off x="228600" y="1981200"/>
          <a:ext cx="8763000" cy="3729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8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な</a:t>
                      </a:r>
                      <a:r>
                        <a:rPr lang="en-US" altLang="ja-JP" sz="2000" u="none" strike="noStrike" dirty="0">
                          <a:effectLst/>
                        </a:rPr>
                        <a:t>-</a:t>
                      </a:r>
                      <a:r>
                        <a:rPr lang="en-US" sz="2000" u="none" strike="noStrike" dirty="0">
                          <a:effectLst/>
                        </a:rPr>
                        <a:t>adjective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colloquial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polite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conservative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静かじゃない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静かじゃないです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静かじゃありません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past 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だった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静かだったです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静かでした</a:t>
                      </a:r>
                      <a:r>
                        <a:rPr lang="en-US" altLang="ja-JP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correct)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past negative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静かじゃなかった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静かじゃなかったです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静かじゃありませんでした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noun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</a:t>
                      </a:r>
                      <a:r>
                        <a:rPr lang="ja-JP" altLang="en-US" sz="2000" u="none" strike="noStrike" dirty="0">
                          <a:effectLst/>
                        </a:rPr>
                        <a:t>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verb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</a:t>
                      </a:r>
                      <a:r>
                        <a:rPr lang="ja-JP" altLang="en-US" sz="2000" u="none" strike="noStrike" dirty="0">
                          <a:effectLst/>
                        </a:rPr>
                        <a:t>なる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connect with other adjective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</a:t>
                      </a:r>
                      <a:r>
                        <a:rPr lang="ja-JP" altLang="en-US" sz="2000" u="none" strike="noStrike" dirty="0">
                          <a:effectLst/>
                        </a:rPr>
                        <a:t>きれいな町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hypothetical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なら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presumption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だろう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でしょう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　　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for further reading</a:t>
            </a:r>
            <a:br>
              <a:rPr lang="en-US" dirty="0"/>
            </a:br>
            <a:r>
              <a:rPr lang="en-US" sz="2200" dirty="0"/>
              <a:t>(you may skip this.)</a:t>
            </a:r>
          </a:p>
        </p:txBody>
      </p:sp>
      <p:sp>
        <p:nvSpPr>
          <p:cNvPr id="2" name="Rectangle 1"/>
          <p:cNvSpPr/>
          <p:nvPr/>
        </p:nvSpPr>
        <p:spPr>
          <a:xfrm>
            <a:off x="6934200" y="1447800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rgbClr val="FF0000"/>
                </a:solidFill>
              </a:rPr>
              <a:t>では </a:t>
            </a:r>
            <a:r>
              <a:rPr lang="en-US" dirty="0"/>
              <a:t>for </a:t>
            </a:r>
            <a:r>
              <a:rPr lang="ja-JP" altLang="en-US" dirty="0"/>
              <a:t>じゃ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137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408840"/>
              </p:ext>
            </p:extLst>
          </p:nvPr>
        </p:nvGraphicFramePr>
        <p:xfrm>
          <a:off x="304801" y="1676400"/>
          <a:ext cx="8610599" cy="4034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0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47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colloquial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polite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conservative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いい・よい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いいです・よいです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negative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よくない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よくないです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よくありません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past affirmative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よかったです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past negative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よく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なかった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よくなかったです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よくありませんでした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noun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いい人・よい人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modify verb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よくなる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connect with other adjective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よく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て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hypothetical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ければ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4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presumption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かろう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いいでしょう・よいでしょう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　　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28" marR="7228" marT="722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for further reading</a:t>
            </a:r>
            <a:br>
              <a:rPr lang="en-US" dirty="0"/>
            </a:br>
            <a:r>
              <a:rPr lang="en-US" sz="2200" dirty="0"/>
              <a:t>(you may skip this.)</a:t>
            </a:r>
          </a:p>
        </p:txBody>
      </p:sp>
    </p:spTree>
    <p:extLst>
      <p:ext uri="{BB962C8B-B14F-4D97-AF65-F5344CB8AC3E}">
        <p14:creationId xmlns:p14="http://schemas.microsoft.com/office/powerpoint/2010/main" val="3337169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for further reading</a:t>
            </a:r>
            <a:br>
              <a:rPr lang="en-US" dirty="0"/>
            </a:br>
            <a:r>
              <a:rPr lang="en-US" sz="2200" dirty="0"/>
              <a:t>(you may skip this.)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美しいです</a:t>
            </a:r>
            <a:endParaRPr lang="en-US" altLang="ja-JP" dirty="0"/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</a:rPr>
              <a:t>CAN NOT do conjugation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is just a </a:t>
            </a:r>
            <a:r>
              <a:rPr lang="en-US" altLang="ja-JP" dirty="0">
                <a:solidFill>
                  <a:srgbClr val="FF0000"/>
                </a:solidFill>
              </a:rPr>
              <a:t>polite form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sz="2400" dirty="0">
                <a:solidFill>
                  <a:schemeClr val="tx1"/>
                </a:solidFill>
              </a:rPr>
              <a:t>美しい</a:t>
            </a:r>
            <a:r>
              <a:rPr lang="ja-JP" altLang="en-US" sz="2400" dirty="0">
                <a:solidFill>
                  <a:srgbClr val="FF0000"/>
                </a:solidFill>
              </a:rPr>
              <a:t>でした（</a:t>
            </a:r>
            <a:r>
              <a:rPr lang="en-US" altLang="ja-JP" sz="2400" dirty="0">
                <a:solidFill>
                  <a:srgbClr val="FF0000"/>
                </a:solidFill>
              </a:rPr>
              <a:t>wrong</a:t>
            </a:r>
            <a:r>
              <a:rPr lang="ja-JP" altLang="en-US" sz="2400" dirty="0">
                <a:solidFill>
                  <a:srgbClr val="FF0000"/>
                </a:solidFill>
              </a:rPr>
              <a:t>）</a:t>
            </a:r>
            <a:endParaRPr lang="en-US" dirty="0"/>
          </a:p>
          <a:p>
            <a:r>
              <a:rPr lang="ja-JP" altLang="en-US" dirty="0"/>
              <a:t>静かです</a:t>
            </a:r>
            <a:endParaRPr lang="en-US" altLang="ja-JP" dirty="0"/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</a:rPr>
              <a:t>CAN</a:t>
            </a:r>
            <a:r>
              <a:rPr lang="en-US" altLang="ja-JP" dirty="0"/>
              <a:t> do conjugation.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な</a:t>
            </a:r>
            <a:r>
              <a:rPr lang="en-US" altLang="ja-JP" dirty="0"/>
              <a:t>-adjective is an </a:t>
            </a:r>
            <a:r>
              <a:rPr lang="en-US" dirty="0">
                <a:solidFill>
                  <a:srgbClr val="FF0000"/>
                </a:solidFill>
              </a:rPr>
              <a:t>Auxiliary</a:t>
            </a:r>
            <a:r>
              <a:rPr lang="en-US" altLang="ja-JP" dirty="0">
                <a:solidFill>
                  <a:srgbClr val="FF0000"/>
                </a:solidFill>
              </a:rPr>
              <a:t> verb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静か</a:t>
            </a:r>
            <a:r>
              <a:rPr lang="ja-JP" altLang="en-US" dirty="0">
                <a:solidFill>
                  <a:srgbClr val="00B050"/>
                </a:solidFill>
              </a:rPr>
              <a:t>でした </a:t>
            </a:r>
            <a:r>
              <a:rPr lang="en-US" altLang="ja-JP" dirty="0">
                <a:solidFill>
                  <a:srgbClr val="00B050"/>
                </a:solidFill>
              </a:rPr>
              <a:t>(correct)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ja-JP" altLang="en-US" dirty="0"/>
              <a:t>学生です</a:t>
            </a:r>
            <a:endParaRPr lang="en-US" altLang="ja-JP" dirty="0"/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noun </a:t>
            </a:r>
            <a:r>
              <a:rPr lang="en-US" altLang="ja-JP" dirty="0">
                <a:solidFill>
                  <a:srgbClr val="FF0000"/>
                </a:solidFill>
              </a:rPr>
              <a:t>CAN</a:t>
            </a:r>
            <a:r>
              <a:rPr lang="en-US" altLang="ja-JP" dirty="0"/>
              <a:t> do conjugation.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noun is an </a:t>
            </a:r>
            <a:r>
              <a:rPr lang="en-US" dirty="0">
                <a:solidFill>
                  <a:srgbClr val="FF0000"/>
                </a:solidFill>
              </a:rPr>
              <a:t>Auxiliary</a:t>
            </a:r>
            <a:r>
              <a:rPr lang="en-US" altLang="ja-JP" dirty="0">
                <a:solidFill>
                  <a:srgbClr val="FF0000"/>
                </a:solidFill>
              </a:rPr>
              <a:t> verb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学生</a:t>
            </a:r>
            <a:r>
              <a:rPr lang="ja-JP" altLang="en-US" dirty="0">
                <a:solidFill>
                  <a:srgbClr val="00B050"/>
                </a:solidFill>
              </a:rPr>
              <a:t>でした</a:t>
            </a:r>
            <a:r>
              <a:rPr lang="en-US" altLang="ja-JP" dirty="0">
                <a:solidFill>
                  <a:srgbClr val="00B050"/>
                </a:solidFill>
              </a:rPr>
              <a:t>(correct)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13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36F02-4C3D-4EEC-9CFC-402ABCAAEB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769694"/>
              </p:ext>
            </p:extLst>
          </p:nvPr>
        </p:nvGraphicFramePr>
        <p:xfrm>
          <a:off x="533400" y="1981200"/>
          <a:ext cx="8229600" cy="25108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532184243"/>
                    </a:ext>
                  </a:extLst>
                </a:gridCol>
                <a:gridCol w="3043364">
                  <a:extLst>
                    <a:ext uri="{9D8B030D-6E8A-4147-A177-3AD203B41FA5}">
                      <a16:colId xmlns:a16="http://schemas.microsoft.com/office/drawing/2014/main" val="4294296208"/>
                    </a:ext>
                  </a:extLst>
                </a:gridCol>
                <a:gridCol w="3357436">
                  <a:extLst>
                    <a:ext uri="{9D8B030D-6E8A-4147-A177-3AD203B41FA5}">
                      <a16:colId xmlns:a16="http://schemas.microsoft.com/office/drawing/2014/main" val="2353587761"/>
                    </a:ext>
                  </a:extLst>
                </a:gridCol>
              </a:tblGrid>
              <a:tr h="360665">
                <a:tc>
                  <a:txBody>
                    <a:bodyPr/>
                    <a:lstStyle/>
                    <a:p>
                      <a:pPr algn="l" fontAlgn="b"/>
                      <a:endParaRPr lang="ja-JP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小さい</a:t>
                      </a:r>
                      <a:endParaRPr lang="ja-JP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小さな</a:t>
                      </a:r>
                      <a:endParaRPr lang="ja-JP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53208935"/>
                  </a:ext>
                </a:extLst>
              </a:tr>
              <a:tr h="71443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 of Speech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い</a:t>
                      </a:r>
                      <a:r>
                        <a:rPr lang="en-US" altLang="ja-JP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adjective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adnominal adjective, </a:t>
                      </a:r>
                      <a:b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な</a:t>
                      </a:r>
                      <a:r>
                        <a:rPr lang="en-US" altLang="ja-JP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adjective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109321"/>
                  </a:ext>
                </a:extLst>
              </a:tr>
              <a:tr h="36066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Conjugation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68321093"/>
                  </a:ext>
                </a:extLst>
              </a:tr>
              <a:tr h="71443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 noun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only modify noun</a:t>
                      </a:r>
                      <a:b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ja-JP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小さい家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</a:t>
                      </a:r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modify noun</a:t>
                      </a:r>
                      <a:b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ja-JP" alt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小さな家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2301728"/>
                  </a:ext>
                </a:extLst>
              </a:tr>
              <a:tr h="36066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objective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subjective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5943" marR="5943" marT="5943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396392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ED4C5E-2C02-4E33-B91D-737B3976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小さい　小さな</a:t>
            </a:r>
          </a:p>
        </p:txBody>
      </p:sp>
    </p:spTree>
    <p:extLst>
      <p:ext uri="{BB962C8B-B14F-4D97-AF65-F5344CB8AC3E}">
        <p14:creationId xmlns:p14="http://schemas.microsoft.com/office/powerpoint/2010/main" val="302303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646953-72E1-4758-B1A1-3E8BB5BDF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954183"/>
              </p:ext>
            </p:extLst>
          </p:nvPr>
        </p:nvGraphicFramePr>
        <p:xfrm>
          <a:off x="1905000" y="1591056"/>
          <a:ext cx="5181600" cy="45943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8584">
                  <a:extLst>
                    <a:ext uri="{9D8B030D-6E8A-4147-A177-3AD203B41FA5}">
                      <a16:colId xmlns:a16="http://schemas.microsoft.com/office/drawing/2014/main" val="1422058894"/>
                    </a:ext>
                  </a:extLst>
                </a:gridCol>
                <a:gridCol w="2123016">
                  <a:extLst>
                    <a:ext uri="{9D8B030D-6E8A-4147-A177-3AD203B41FA5}">
                      <a16:colId xmlns:a16="http://schemas.microsoft.com/office/drawing/2014/main" val="1112331029"/>
                    </a:ext>
                  </a:extLst>
                </a:gridCol>
              </a:tblGrid>
              <a:tr h="3084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Pattern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Example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7156994"/>
                  </a:ext>
                </a:extLst>
              </a:tr>
              <a:tr h="2365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 dirty="0">
                          <a:effectLst/>
                        </a:rPr>
                        <a:t>~</a:t>
                      </a:r>
                      <a:r>
                        <a:rPr lang="ja-JP" altLang="en-US" sz="2400" u="none" strike="noStrike" dirty="0">
                          <a:effectLst/>
                        </a:rPr>
                        <a:t>の　　　　　　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あの 　　　　　　</a:t>
                      </a:r>
                      <a:endParaRPr lang="ja-JP" altLang="en-US" sz="24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54596607"/>
                  </a:ext>
                </a:extLst>
              </a:tr>
              <a:tr h="2365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 dirty="0">
                          <a:effectLst/>
                        </a:rPr>
                        <a:t>~</a:t>
                      </a:r>
                      <a:r>
                        <a:rPr lang="ja-JP" altLang="en-US" sz="2400" u="none" strike="noStrike" dirty="0">
                          <a:effectLst/>
                        </a:rPr>
                        <a:t>が　　　　　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我が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05230134"/>
                  </a:ext>
                </a:extLst>
              </a:tr>
              <a:tr h="2365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</a:t>
                      </a:r>
                      <a:r>
                        <a:rPr lang="ja-JP" altLang="en-US" sz="2400" u="none" strike="noStrike">
                          <a:effectLst/>
                        </a:rPr>
                        <a:t>る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いわゆる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4253063"/>
                  </a:ext>
                </a:extLst>
              </a:tr>
              <a:tr h="308484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</a:t>
                      </a:r>
                      <a:r>
                        <a:rPr lang="ja-JP" altLang="en-US" sz="2400" u="none" strike="noStrike">
                          <a:effectLst/>
                        </a:rPr>
                        <a:t>な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大きな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78895119"/>
                  </a:ext>
                </a:extLst>
              </a:tr>
              <a:tr h="61696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小さな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77925404"/>
                  </a:ext>
                </a:extLst>
              </a:tr>
              <a:tr h="30848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おかしな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07010738"/>
                  </a:ext>
                </a:extLst>
              </a:tr>
              <a:tr h="30848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</a:t>
                      </a:r>
                      <a:r>
                        <a:rPr lang="ja-JP" altLang="en-US" sz="2400" u="none" strike="noStrike">
                          <a:effectLst/>
                        </a:rPr>
                        <a:t>ぬ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あらぬ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51406066"/>
                  </a:ext>
                </a:extLst>
              </a:tr>
              <a:tr h="2365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 </a:t>
                      </a:r>
                      <a:r>
                        <a:rPr lang="ja-JP" altLang="en-US" sz="2400" u="none" strike="noStrike">
                          <a:effectLst/>
                        </a:rPr>
                        <a:t>た（だ）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たいした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77393240"/>
                  </a:ext>
                </a:extLst>
              </a:tr>
              <a:tr h="6169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</a:t>
                      </a:r>
                      <a:r>
                        <a:rPr lang="ja-JP" altLang="en-US" sz="2400" u="none" strike="noStrike">
                          <a:effectLst/>
                        </a:rPr>
                        <a:t>き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くしき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10647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2400" u="none" strike="noStrike">
                          <a:effectLst/>
                        </a:rPr>
                        <a:t>~</a:t>
                      </a:r>
                      <a:r>
                        <a:rPr lang="ja-JP" altLang="en-US" sz="2400" u="none" strike="noStrike">
                          <a:effectLst/>
                        </a:rPr>
                        <a:t>いう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こういう</a:t>
                      </a:r>
                      <a:endParaRPr lang="ja-JP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713312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B6087CC-4FEB-4CAE-945F-65AA7948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adnominal adjective</a:t>
            </a:r>
            <a:br>
              <a:rPr kumimoji="1" lang="en-US" altLang="ja-JP" dirty="0"/>
            </a:br>
            <a:r>
              <a:rPr kumimoji="1" lang="en-US" altLang="ja-JP" sz="2400" dirty="0"/>
              <a:t>(You may skip this)</a:t>
            </a:r>
            <a:endParaRPr kumimoji="1" lang="ja-JP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E2-7A83-4016-A510-A305BBF564FC}"/>
              </a:ext>
            </a:extLst>
          </p:cNvPr>
          <p:cNvSpPr/>
          <p:nvPr/>
        </p:nvSpPr>
        <p:spPr>
          <a:xfrm>
            <a:off x="4648200" y="633500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More information at:  </a:t>
            </a:r>
            <a:r>
              <a:rPr lang="ja-JP" altLang="en-US" sz="1200" dirty="0">
                <a:hlinkClick r:id="rId2"/>
              </a:rPr>
              <a:t>連体詞 </a:t>
            </a:r>
            <a:r>
              <a:rPr lang="en-US" altLang="ja-JP" sz="1200" dirty="0">
                <a:hlinkClick r:id="rId2"/>
              </a:rPr>
              <a:t>- Wikipedia</a:t>
            </a:r>
            <a:r>
              <a:rPr lang="en-US" altLang="ja-JP" dirty="0"/>
              <a:t>	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9141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71600"/>
            <a:ext cx="8229599" cy="47545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一緒（いっしょ）に図書館（としょかん）で勉強（べんきょう）し</a:t>
            </a:r>
            <a:r>
              <a:rPr lang="ja-JP" altLang="en-US" dirty="0">
                <a:solidFill>
                  <a:srgbClr val="FF0000"/>
                </a:solidFill>
              </a:rPr>
              <a:t>ましょう</a:t>
            </a:r>
            <a:r>
              <a:rPr lang="ja-JP" altLang="en-US" dirty="0"/>
              <a:t>。 </a:t>
            </a:r>
            <a:r>
              <a:rPr lang="en-US" dirty="0"/>
              <a:t>Let's study in the library together.</a:t>
            </a:r>
          </a:p>
          <a:p>
            <a:r>
              <a:rPr lang="ja-JP" altLang="en-US" dirty="0"/>
              <a:t>喫茶店（きっさてん）でコーヒーを飲（の）み</a:t>
            </a:r>
            <a:r>
              <a:rPr lang="ja-JP" altLang="en-US" dirty="0">
                <a:solidFill>
                  <a:srgbClr val="FF0000"/>
                </a:solidFill>
              </a:rPr>
              <a:t>ましょうか</a:t>
            </a:r>
            <a:r>
              <a:rPr lang="ja-JP" altLang="en-US" dirty="0"/>
              <a:t>。 </a:t>
            </a:r>
            <a:r>
              <a:rPr lang="en-US" dirty="0"/>
              <a:t>Shall we drink coffee at a coffee shop?</a:t>
            </a:r>
          </a:p>
          <a:p>
            <a:r>
              <a:rPr lang="ja-JP" altLang="en-US" dirty="0"/>
              <a:t>～ましょう   </a:t>
            </a:r>
            <a:r>
              <a:rPr lang="en-US" dirty="0"/>
              <a:t>let's ...,  to </a:t>
            </a:r>
            <a:r>
              <a:rPr lang="en-US" dirty="0">
                <a:solidFill>
                  <a:srgbClr val="FF0000"/>
                </a:solidFill>
              </a:rPr>
              <a:t>suggest a plan of action</a:t>
            </a:r>
            <a:r>
              <a:rPr lang="en-US" dirty="0"/>
              <a:t>.</a:t>
            </a:r>
          </a:p>
          <a:p>
            <a:r>
              <a:rPr lang="ja-JP" altLang="en-US" dirty="0"/>
              <a:t>～ましょうか  </a:t>
            </a:r>
            <a:r>
              <a:rPr lang="en-US" dirty="0"/>
              <a:t>Shall we…?  to </a:t>
            </a:r>
            <a:r>
              <a:rPr lang="en-US" dirty="0">
                <a:solidFill>
                  <a:srgbClr val="FF0000"/>
                </a:solidFill>
              </a:rPr>
              <a:t>suggest a plan of action with a question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A: </a:t>
            </a:r>
            <a:r>
              <a:rPr lang="zh-CN" altLang="en-US" dirty="0"/>
              <a:t>テニスをし</a:t>
            </a:r>
            <a:r>
              <a:rPr lang="zh-CN" altLang="en-US" dirty="0">
                <a:solidFill>
                  <a:srgbClr val="FF0000"/>
                </a:solidFill>
              </a:rPr>
              <a:t>ませんか</a:t>
            </a:r>
            <a:r>
              <a:rPr lang="zh-CN" altLang="en-US" dirty="0"/>
              <a:t>。</a:t>
            </a:r>
            <a:r>
              <a:rPr lang="en-US" dirty="0"/>
              <a:t> Will you play tennis with me? </a:t>
            </a:r>
          </a:p>
          <a:p>
            <a:r>
              <a:rPr lang="en-US" dirty="0"/>
              <a:t>B: </a:t>
            </a:r>
            <a:r>
              <a:rPr lang="zh-CN" altLang="en-US" dirty="0"/>
              <a:t>うーん、ちょっと。</a:t>
            </a:r>
            <a:r>
              <a:rPr lang="en-US" dirty="0"/>
              <a:t> Um, it's slightly (inconvenient for me at this moment). </a:t>
            </a:r>
          </a:p>
          <a:p>
            <a:r>
              <a:rPr lang="ja-JP" altLang="en-US" dirty="0"/>
              <a:t>～ませんか </a:t>
            </a:r>
            <a:r>
              <a:rPr lang="en-US" altLang="ja-JP" dirty="0"/>
              <a:t>: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extend an invitation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3 </a:t>
            </a:r>
            <a:r>
              <a:rPr lang="ja-JP" altLang="en-US" b="1" dirty="0"/>
              <a:t>～ましょう </a:t>
            </a:r>
            <a:r>
              <a:rPr lang="en-US" altLang="ja-JP" b="1" dirty="0"/>
              <a:t>/ </a:t>
            </a:r>
            <a:r>
              <a:rPr lang="ja-JP" altLang="en-US" b="1" dirty="0"/>
              <a:t>～ましょうか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31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寒（さむ）いですね。お茶（ちゃ）を飲（の）み</a:t>
            </a:r>
            <a:r>
              <a:rPr lang="ja-JP" altLang="en-US" dirty="0">
                <a:solidFill>
                  <a:srgbClr val="FF0000"/>
                </a:solidFill>
              </a:rPr>
              <a:t>ましょうか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そうし</a:t>
            </a:r>
            <a:r>
              <a:rPr lang="ja-JP" altLang="en-US" dirty="0">
                <a:solidFill>
                  <a:srgbClr val="FF0000"/>
                </a:solidFill>
              </a:rPr>
              <a:t>ましょう</a:t>
            </a:r>
            <a:r>
              <a:rPr lang="ja-JP" altLang="en-US" dirty="0"/>
              <a:t>。</a:t>
            </a:r>
            <a:r>
              <a:rPr lang="en-US" altLang="ja-JP" dirty="0"/>
              <a:t>Let’s do so.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3 </a:t>
            </a:r>
            <a:r>
              <a:rPr lang="ja-JP" altLang="en-US" b="1" dirty="0"/>
              <a:t>～ましょう </a:t>
            </a:r>
            <a:r>
              <a:rPr lang="en-US" altLang="ja-JP" b="1" dirty="0"/>
              <a:t>/ </a:t>
            </a:r>
            <a:r>
              <a:rPr lang="ja-JP" altLang="en-US" b="1" dirty="0"/>
              <a:t>～ましょうか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34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1524000"/>
            <a:ext cx="8153401" cy="5029200"/>
          </a:xfrm>
        </p:spPr>
        <p:txBody>
          <a:bodyPr>
            <a:normAutofit/>
          </a:bodyPr>
          <a:lstStyle/>
          <a:p>
            <a:r>
              <a:rPr lang="ja-JP" altLang="en-US" dirty="0"/>
              <a:t>リーさんは切手（きって）を</a:t>
            </a:r>
            <a:r>
              <a:rPr lang="ja-JP" altLang="en-US" dirty="0">
                <a:solidFill>
                  <a:srgbClr val="FF0000"/>
                </a:solidFill>
              </a:rPr>
              <a:t>三枚（さんまい）</a:t>
            </a:r>
            <a:r>
              <a:rPr lang="ja-JP" altLang="en-US" dirty="0"/>
              <a:t>買（か）いました。 </a:t>
            </a:r>
            <a:r>
              <a:rPr lang="en-US" dirty="0"/>
              <a:t>Lee bought three stamps.</a:t>
            </a:r>
          </a:p>
          <a:p>
            <a:endParaRPr lang="en-US" dirty="0"/>
          </a:p>
          <a:p>
            <a:r>
              <a:rPr lang="en-US" dirty="0"/>
              <a:t>different counter words for different kinds of items</a:t>
            </a:r>
          </a:p>
          <a:p>
            <a:r>
              <a:rPr lang="en-US" dirty="0"/>
              <a:t>Patterns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Generally, </a:t>
            </a:r>
            <a:r>
              <a:rPr lang="en-US" altLang="ja-JP" dirty="0">
                <a:solidFill>
                  <a:schemeClr val="tx1"/>
                </a:solidFill>
              </a:rPr>
              <a:t>Noun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dirty="0">
                <a:solidFill>
                  <a:srgbClr val="00B050"/>
                </a:solidFill>
              </a:rPr>
              <a:t>particle </a:t>
            </a:r>
            <a:r>
              <a:rPr lang="en-US" dirty="0">
                <a:solidFill>
                  <a:schemeClr val="tx1"/>
                </a:solidFill>
              </a:rPr>
              <a:t>+ numeral + "counter "</a:t>
            </a:r>
          </a:p>
          <a:p>
            <a:pPr lvl="2"/>
            <a:r>
              <a:rPr lang="ja-JP" altLang="en-US" dirty="0">
                <a:solidFill>
                  <a:schemeClr val="tx1"/>
                </a:solidFill>
              </a:rPr>
              <a:t>切手</a:t>
            </a:r>
            <a:r>
              <a:rPr lang="ja-JP" altLang="en-US" dirty="0">
                <a:solidFill>
                  <a:srgbClr val="00B050"/>
                </a:solidFill>
              </a:rPr>
              <a:t>を</a:t>
            </a:r>
            <a:r>
              <a:rPr lang="ja-JP" altLang="en-US" dirty="0">
                <a:solidFill>
                  <a:srgbClr val="FF0000"/>
                </a:solidFill>
              </a:rPr>
              <a:t>三枚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>
                <a:solidFill>
                  <a:schemeClr val="tx1"/>
                </a:solidFill>
              </a:rPr>
              <a:t>To emphasize: </a:t>
            </a:r>
            <a:r>
              <a:rPr lang="en-US" dirty="0">
                <a:solidFill>
                  <a:schemeClr val="tx1"/>
                </a:solidFill>
              </a:rPr>
              <a:t>numeral + "counter" + </a:t>
            </a:r>
            <a:r>
              <a:rPr lang="ja-JP" altLang="en-US" dirty="0">
                <a:solidFill>
                  <a:schemeClr val="tx1"/>
                </a:solidFill>
              </a:rPr>
              <a:t>の</a:t>
            </a:r>
            <a:r>
              <a:rPr lang="en-US" altLang="ja-JP" dirty="0">
                <a:solidFill>
                  <a:schemeClr val="tx1"/>
                </a:solidFill>
              </a:rPr>
              <a:t>+Noun</a:t>
            </a:r>
          </a:p>
          <a:p>
            <a:pPr lvl="2"/>
            <a:r>
              <a:rPr lang="ja-JP" altLang="en-US" dirty="0">
                <a:solidFill>
                  <a:schemeClr val="tx1"/>
                </a:solidFill>
              </a:rPr>
              <a:t> </a:t>
            </a:r>
            <a:r>
              <a:rPr lang="ja-JP" altLang="en-US" dirty="0">
                <a:solidFill>
                  <a:srgbClr val="FF0000"/>
                </a:solidFill>
              </a:rPr>
              <a:t>三 枚</a:t>
            </a:r>
            <a:r>
              <a:rPr lang="ja-JP" altLang="en-US" dirty="0">
                <a:solidFill>
                  <a:schemeClr val="tx1"/>
                </a:solidFill>
              </a:rPr>
              <a:t>の切手</a:t>
            </a:r>
            <a:endParaRPr lang="en-US" altLang="ja-JP" dirty="0">
              <a:solidFill>
                <a:schemeClr val="tx1"/>
              </a:solidFill>
            </a:endParaRPr>
          </a:p>
          <a:p>
            <a:endParaRPr lang="en-US" altLang="ja-JP" dirty="0"/>
          </a:p>
          <a:p>
            <a:r>
              <a:rPr lang="ja-JP" altLang="en-US" dirty="0"/>
              <a:t>リーさんは</a:t>
            </a:r>
            <a:r>
              <a:rPr lang="ja-JP" altLang="en-US" dirty="0">
                <a:solidFill>
                  <a:srgbClr val="FF0000"/>
                </a:solidFill>
              </a:rPr>
              <a:t>三枚（さんまい）の</a:t>
            </a:r>
            <a:r>
              <a:rPr lang="ja-JP" altLang="en-US" dirty="0"/>
              <a:t>切手（きって）を買（か）いました。 </a:t>
            </a:r>
            <a:r>
              <a:rPr lang="en-US" dirty="0"/>
              <a:t>Lee bought three stamps.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4 Counting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4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447800"/>
            <a:ext cx="8381999" cy="4678363"/>
          </a:xfrm>
        </p:spPr>
        <p:txBody>
          <a:bodyPr>
            <a:normAutofit/>
          </a:bodyPr>
          <a:lstStyle/>
          <a:p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adjectives: end with</a:t>
            </a:r>
            <a:r>
              <a:rPr lang="ja-JP" altLang="en-US" dirty="0">
                <a:solidFill>
                  <a:srgbClr val="FF0000"/>
                </a:solidFill>
              </a:rPr>
              <a:t>な</a:t>
            </a:r>
            <a:endParaRPr lang="en-US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きれいな</a:t>
            </a:r>
            <a:r>
              <a:rPr lang="ja-JP" altLang="en-US" dirty="0"/>
              <a:t>写真（しゃしん） </a:t>
            </a:r>
            <a:r>
              <a:rPr lang="en-US" dirty="0"/>
              <a:t>a beautiful picture </a:t>
            </a:r>
          </a:p>
          <a:p>
            <a:r>
              <a:rPr lang="ja-JP" altLang="en-US" dirty="0"/>
              <a:t>京都（きょうと）で</a:t>
            </a:r>
            <a:r>
              <a:rPr lang="ja-JP" altLang="en-US" dirty="0">
                <a:solidFill>
                  <a:srgbClr val="FF0000"/>
                </a:solidFill>
              </a:rPr>
              <a:t>きれいな</a:t>
            </a:r>
            <a:r>
              <a:rPr lang="ja-JP" altLang="en-US" dirty="0"/>
              <a:t>写真（しゃしん）を撮（と）りました。 </a:t>
            </a:r>
            <a:r>
              <a:rPr lang="en-US" dirty="0"/>
              <a:t>I took a beautiful picture in Kyoto. </a:t>
            </a:r>
          </a:p>
          <a:p>
            <a:endParaRPr lang="en-US" dirty="0"/>
          </a:p>
          <a:p>
            <a:r>
              <a:rPr lang="ja-JP" altLang="en-US" dirty="0">
                <a:solidFill>
                  <a:srgbClr val="FF0000"/>
                </a:solidFill>
              </a:rPr>
              <a:t>元気（げんき）な</a:t>
            </a:r>
            <a:r>
              <a:rPr lang="ja-JP" altLang="en-US" dirty="0"/>
              <a:t>先生（せんせい） </a:t>
            </a:r>
            <a:r>
              <a:rPr lang="en-US" dirty="0"/>
              <a:t>an energetic teacher </a:t>
            </a:r>
          </a:p>
          <a:p>
            <a:r>
              <a:rPr lang="ja-JP" altLang="en-US" dirty="0"/>
              <a:t>山下（やました）先生（せんせい）は</a:t>
            </a:r>
            <a:r>
              <a:rPr lang="ja-JP" altLang="en-US" dirty="0">
                <a:solidFill>
                  <a:srgbClr val="FF0000"/>
                </a:solidFill>
              </a:rPr>
              <a:t>元気（げんき）な</a:t>
            </a:r>
            <a:r>
              <a:rPr lang="ja-JP" altLang="en-US" dirty="0"/>
              <a:t>先生（せんせい）です。 </a:t>
            </a:r>
            <a:r>
              <a:rPr lang="en-US" dirty="0"/>
              <a:t>Professor Yamashita is an energetic teacher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 Adjectives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72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 Counting</a:t>
            </a:r>
            <a:endParaRPr lang="en-US" dirty="0"/>
          </a:p>
        </p:txBody>
      </p:sp>
      <p:pic>
        <p:nvPicPr>
          <p:cNvPr id="7170" name="Picture 2" descr="C:\Users\Jiajun\Desktop\pic-textbook\L3\L3-coun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23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662333" cy="4144963"/>
          </a:xfrm>
        </p:spPr>
        <p:txBody>
          <a:bodyPr>
            <a:normAutofit/>
          </a:bodyPr>
          <a:lstStyle/>
          <a:p>
            <a:r>
              <a:rPr lang="ja-JP" altLang="en-US" b="1" dirty="0"/>
              <a:t>忙（いそが）しい </a:t>
            </a:r>
            <a:r>
              <a:rPr lang="en-US" altLang="ja-JP" b="1" dirty="0"/>
              <a:t>/ </a:t>
            </a:r>
            <a:r>
              <a:rPr lang="ja-JP" altLang="en-US" b="1" dirty="0"/>
              <a:t>にぎやか（な）</a:t>
            </a:r>
          </a:p>
          <a:p>
            <a:r>
              <a:rPr lang="ja-JP" altLang="en-US" dirty="0"/>
              <a:t>忙しい </a:t>
            </a:r>
            <a:r>
              <a:rPr lang="en-US" altLang="ja-JP" dirty="0"/>
              <a:t>busy (</a:t>
            </a:r>
            <a:r>
              <a:rPr lang="en-US" dirty="0">
                <a:solidFill>
                  <a:srgbClr val="FF0000"/>
                </a:solidFill>
              </a:rPr>
              <a:t>people</a:t>
            </a:r>
            <a:r>
              <a:rPr lang="en-US" dirty="0"/>
              <a:t>) vs. </a:t>
            </a:r>
            <a:r>
              <a:rPr lang="ja-JP" altLang="en-US" dirty="0"/>
              <a:t>にぎやか（な） </a:t>
            </a:r>
            <a:r>
              <a:rPr lang="en-US" altLang="ja-JP" dirty="0"/>
              <a:t>busy (</a:t>
            </a:r>
            <a:r>
              <a:rPr lang="en-US" altLang="ja-JP" dirty="0">
                <a:solidFill>
                  <a:srgbClr val="FF0000"/>
                </a:solidFill>
              </a:rPr>
              <a:t>places</a:t>
            </a:r>
            <a:r>
              <a:rPr lang="en-US" altLang="ja-JP" dirty="0"/>
              <a:t>).</a:t>
            </a:r>
          </a:p>
          <a:p>
            <a:pPr lvl="1"/>
            <a:r>
              <a:rPr lang="ja-JP" altLang="en-US" dirty="0"/>
              <a:t>たけしさんは忙しいです。 </a:t>
            </a:r>
            <a:r>
              <a:rPr lang="en-US" dirty="0"/>
              <a:t>Takeshi is busy.</a:t>
            </a:r>
          </a:p>
          <a:p>
            <a:pPr lvl="1"/>
            <a:r>
              <a:rPr lang="ja-JP" altLang="en-US" dirty="0"/>
              <a:t>東京（とうきょう）はにぎやかです。 </a:t>
            </a:r>
            <a:r>
              <a:rPr lang="en-US" dirty="0"/>
              <a:t>Tokyo is busy/lively.</a:t>
            </a:r>
          </a:p>
          <a:p>
            <a:endParaRPr lang="en-US" dirty="0"/>
          </a:p>
          <a:p>
            <a:r>
              <a:rPr lang="en-US" dirty="0"/>
              <a:t>Note that the sentence below is also acceptable, since the subject "I" is omitted in the sentence.</a:t>
            </a:r>
          </a:p>
          <a:p>
            <a:pPr lvl="1"/>
            <a:r>
              <a:rPr lang="ja-JP" altLang="en-US" dirty="0"/>
              <a:t>日曜日（にちようび）は忙しいです。</a:t>
            </a:r>
            <a:endParaRPr lang="en-US" altLang="ja-JP" dirty="0"/>
          </a:p>
          <a:p>
            <a:pPr lvl="1"/>
            <a:r>
              <a:rPr lang="ja-JP" altLang="en-US" dirty="0"/>
              <a:t>＝日曜日は</a:t>
            </a:r>
            <a:r>
              <a:rPr lang="ja-JP" altLang="en-US" dirty="0">
                <a:solidFill>
                  <a:srgbClr val="FF0000"/>
                </a:solidFill>
              </a:rPr>
              <a:t>（私は）</a:t>
            </a:r>
            <a:r>
              <a:rPr lang="ja-JP" altLang="en-US" dirty="0"/>
              <a:t>忙しいです。</a:t>
            </a:r>
            <a:r>
              <a:rPr lang="en-US" dirty="0"/>
              <a:t>I am busy on Sunday.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/>
              <a:t>表現（ひょうげん）ノート</a:t>
            </a:r>
            <a:r>
              <a:rPr lang="en-US" altLang="ja-JP" b="1" dirty="0"/>
              <a:t>......6</a:t>
            </a:r>
            <a:r>
              <a:rPr lang="ja-JP" altLang="en-US" b="1" dirty="0"/>
              <a:t>　 </a:t>
            </a:r>
            <a:r>
              <a:rPr lang="en-US" b="1" dirty="0"/>
              <a:t>Expression Notes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02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447800"/>
            <a:ext cx="7924800" cy="4678363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切手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て</a:t>
            </a:r>
            <a:r>
              <a:rPr lang="en-US" dirty="0"/>
              <a:t>)   </a:t>
            </a:r>
            <a:r>
              <a:rPr lang="en-US" dirty="0" err="1"/>
              <a:t>ki-</a:t>
            </a:r>
            <a:r>
              <a:rPr lang="en-US" dirty="0" err="1">
                <a:solidFill>
                  <a:srgbClr val="FF0000"/>
                </a:solidFill>
              </a:rPr>
              <a:t>tt</a:t>
            </a:r>
            <a:r>
              <a:rPr lang="en-US" dirty="0" err="1"/>
              <a:t>e</a:t>
            </a:r>
            <a:r>
              <a:rPr lang="en-US" dirty="0"/>
              <a:t>, NOT</a:t>
            </a:r>
            <a:r>
              <a:rPr lang="ja-JP" altLang="en-US" dirty="0"/>
              <a:t> </a:t>
            </a:r>
            <a:r>
              <a:rPr lang="en-US" dirty="0" err="1"/>
              <a:t>ki-tsu-te</a:t>
            </a:r>
            <a:endParaRPr lang="en-US" dirty="0"/>
          </a:p>
          <a:p>
            <a:r>
              <a:rPr lang="ja-JP" altLang="en-US" dirty="0"/>
              <a:t>切符</a:t>
            </a:r>
            <a:r>
              <a:rPr lang="en-US" dirty="0"/>
              <a:t>(</a:t>
            </a:r>
            <a:r>
              <a:rPr lang="ja-JP" altLang="en-US" dirty="0"/>
              <a:t>き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ぷ</a:t>
            </a:r>
            <a:r>
              <a:rPr lang="en-US" dirty="0"/>
              <a:t>)    </a:t>
            </a:r>
            <a:r>
              <a:rPr lang="en-US" dirty="0" err="1"/>
              <a:t>ki-</a:t>
            </a:r>
            <a:r>
              <a:rPr lang="en-US" dirty="0" err="1">
                <a:solidFill>
                  <a:srgbClr val="FF0000"/>
                </a:solidFill>
              </a:rPr>
              <a:t>pp</a:t>
            </a:r>
            <a:r>
              <a:rPr lang="en-US" dirty="0" err="1"/>
              <a:t>u</a:t>
            </a:r>
            <a:r>
              <a:rPr lang="en-US" dirty="0"/>
              <a:t>, NOT </a:t>
            </a:r>
            <a:r>
              <a:rPr lang="en-US" dirty="0" err="1"/>
              <a:t>ki-tsu-pu</a:t>
            </a:r>
            <a:endParaRPr lang="en-US" dirty="0"/>
          </a:p>
          <a:p>
            <a:r>
              <a:rPr lang="ja-JP" altLang="en-US" dirty="0"/>
              <a:t>ちょ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と   </a:t>
            </a:r>
            <a:r>
              <a:rPr lang="en-US" altLang="ja-JP" dirty="0" err="1"/>
              <a:t>cho-</a:t>
            </a:r>
            <a:r>
              <a:rPr lang="en-US" altLang="ja-JP" dirty="0" err="1">
                <a:solidFill>
                  <a:srgbClr val="FF0000"/>
                </a:solidFill>
              </a:rPr>
              <a:t>tt</a:t>
            </a:r>
            <a:r>
              <a:rPr lang="en-US" altLang="ja-JP" dirty="0" err="1"/>
              <a:t>o</a:t>
            </a:r>
            <a:endParaRPr lang="en-US" dirty="0"/>
          </a:p>
          <a:p>
            <a:r>
              <a:rPr lang="ja-JP" altLang="en-US" dirty="0"/>
              <a:t>一緒</a:t>
            </a:r>
            <a:r>
              <a:rPr lang="en-US" dirty="0"/>
              <a:t>(</a:t>
            </a:r>
            <a:r>
              <a:rPr lang="ja-JP" altLang="en-US" dirty="0"/>
              <a:t>い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しょ</a:t>
            </a:r>
            <a:r>
              <a:rPr lang="en-US" dirty="0"/>
              <a:t>)   </a:t>
            </a:r>
            <a:r>
              <a:rPr lang="en-US" dirty="0" err="1"/>
              <a:t>i-</a:t>
            </a:r>
            <a:r>
              <a:rPr lang="en-US" dirty="0" err="1">
                <a:solidFill>
                  <a:srgbClr val="FF0000"/>
                </a:solidFill>
              </a:rPr>
              <a:t>ss</a:t>
            </a:r>
            <a:r>
              <a:rPr lang="en-US" dirty="0" err="1"/>
              <a:t>yo</a:t>
            </a:r>
            <a:endParaRPr lang="en-US" dirty="0"/>
          </a:p>
          <a:p>
            <a:r>
              <a:rPr lang="ja-JP" altLang="en-US" dirty="0"/>
              <a:t>楽</a:t>
            </a:r>
            <a:r>
              <a:rPr lang="en-US" dirty="0"/>
              <a:t>(</a:t>
            </a:r>
            <a:r>
              <a:rPr lang="ja-JP" altLang="en-US" dirty="0"/>
              <a:t>たの</a:t>
            </a:r>
            <a:r>
              <a:rPr lang="en-US" dirty="0"/>
              <a:t>)</a:t>
            </a:r>
            <a:r>
              <a:rPr lang="ja-JP" altLang="en-US" dirty="0"/>
              <a:t>しか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た   </a:t>
            </a:r>
            <a:r>
              <a:rPr lang="en-US" altLang="ja-JP" dirty="0"/>
              <a:t>ta-no-</a:t>
            </a:r>
            <a:r>
              <a:rPr lang="en-US" altLang="ja-JP" dirty="0" err="1"/>
              <a:t>shi</a:t>
            </a:r>
            <a:r>
              <a:rPr lang="en-US" altLang="ja-JP" dirty="0"/>
              <a:t>-</a:t>
            </a:r>
            <a:r>
              <a:rPr lang="en-US" altLang="ja-JP" dirty="0" err="1"/>
              <a:t>ka-</a:t>
            </a:r>
            <a:r>
              <a:rPr lang="en-US" altLang="ja-JP" dirty="0" err="1">
                <a:solidFill>
                  <a:srgbClr val="FF0000"/>
                </a:solidFill>
              </a:rPr>
              <a:t>tt</a:t>
            </a:r>
            <a:r>
              <a:rPr lang="en-US" altLang="ja-JP" dirty="0" err="1"/>
              <a:t>a</a:t>
            </a:r>
            <a:endParaRPr lang="en-US" dirty="0"/>
          </a:p>
          <a:p>
            <a:r>
              <a:rPr lang="ja-JP" altLang="en-US" dirty="0"/>
              <a:t>高</a:t>
            </a:r>
            <a:r>
              <a:rPr lang="en-US" dirty="0"/>
              <a:t>(</a:t>
            </a:r>
            <a:r>
              <a:rPr lang="ja-JP" altLang="en-US" dirty="0"/>
              <a:t>たか</a:t>
            </a:r>
            <a:r>
              <a:rPr lang="en-US" dirty="0"/>
              <a:t>)</a:t>
            </a:r>
            <a:r>
              <a:rPr lang="ja-JP" altLang="en-US" dirty="0"/>
              <a:t>か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た   </a:t>
            </a:r>
            <a:r>
              <a:rPr lang="en-US" altLang="ja-JP" dirty="0"/>
              <a:t>ta-</a:t>
            </a:r>
            <a:r>
              <a:rPr lang="en-US" altLang="ja-JP" dirty="0" err="1"/>
              <a:t>ka</a:t>
            </a:r>
            <a:r>
              <a:rPr lang="en-US" altLang="ja-JP" dirty="0"/>
              <a:t>-</a:t>
            </a:r>
            <a:r>
              <a:rPr lang="en-US" altLang="ja-JP" dirty="0" err="1"/>
              <a:t>ka-</a:t>
            </a:r>
            <a:r>
              <a:rPr lang="en-US" altLang="ja-JP" dirty="0" err="1">
                <a:solidFill>
                  <a:srgbClr val="FF0000"/>
                </a:solidFill>
              </a:rPr>
              <a:t>tt</a:t>
            </a:r>
            <a:r>
              <a:rPr lang="en-US" altLang="ja-JP" dirty="0" err="1"/>
              <a:t>a</a:t>
            </a:r>
            <a:endParaRPr lang="en-US" dirty="0"/>
          </a:p>
          <a:p>
            <a:r>
              <a:rPr lang="ja-JP" altLang="en-US" dirty="0"/>
              <a:t>高</a:t>
            </a:r>
            <a:r>
              <a:rPr lang="en-US" dirty="0"/>
              <a:t>(</a:t>
            </a:r>
            <a:r>
              <a:rPr lang="ja-JP" altLang="en-US" dirty="0"/>
              <a:t>たか</a:t>
            </a:r>
            <a:r>
              <a:rPr lang="en-US" dirty="0"/>
              <a:t>)</a:t>
            </a:r>
            <a:r>
              <a:rPr lang="ja-JP" altLang="en-US" dirty="0"/>
              <a:t>くなか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た   </a:t>
            </a:r>
            <a:r>
              <a:rPr lang="en-US" altLang="ja-JP" dirty="0"/>
              <a:t>ta-</a:t>
            </a:r>
            <a:r>
              <a:rPr lang="en-US" altLang="ja-JP" dirty="0" err="1"/>
              <a:t>ka</a:t>
            </a:r>
            <a:r>
              <a:rPr lang="en-US" altLang="ja-JP" dirty="0"/>
              <a:t>-</a:t>
            </a:r>
            <a:r>
              <a:rPr lang="en-US" altLang="ja-JP" dirty="0" err="1"/>
              <a:t>ku-na-ka-</a:t>
            </a:r>
            <a:r>
              <a:rPr lang="en-US" altLang="ja-JP" dirty="0" err="1">
                <a:solidFill>
                  <a:srgbClr val="FF0000"/>
                </a:solidFill>
              </a:rPr>
              <a:t>tt</a:t>
            </a:r>
            <a:r>
              <a:rPr lang="en-US" altLang="ja-JP" dirty="0" err="1"/>
              <a:t>a</a:t>
            </a:r>
            <a:endParaRPr lang="en-US" dirty="0"/>
          </a:p>
          <a:p>
            <a:r>
              <a:rPr lang="ja-JP" altLang="en-US" dirty="0"/>
              <a:t>よか</a:t>
            </a:r>
            <a:r>
              <a:rPr lang="ja-JP" altLang="en-US" dirty="0">
                <a:solidFill>
                  <a:srgbClr val="FF0000"/>
                </a:solidFill>
              </a:rPr>
              <a:t>っ</a:t>
            </a:r>
            <a:r>
              <a:rPr lang="ja-JP" altLang="en-US" dirty="0"/>
              <a:t>た   </a:t>
            </a:r>
            <a:r>
              <a:rPr lang="en-US" altLang="ja-JP" dirty="0" err="1"/>
              <a:t>yo-ka-</a:t>
            </a:r>
            <a:r>
              <a:rPr lang="en-US" altLang="ja-JP" dirty="0" err="1">
                <a:solidFill>
                  <a:srgbClr val="FF0000"/>
                </a:solidFill>
              </a:rPr>
              <a:t>tt</a:t>
            </a:r>
            <a:r>
              <a:rPr lang="en-US" altLang="ja-JP" dirty="0" err="1"/>
              <a:t>a</a:t>
            </a:r>
            <a:endParaRPr lang="en-US" dirty="0"/>
          </a:p>
          <a:p>
            <a:endParaRPr lang="en-US" dirty="0"/>
          </a:p>
          <a:p>
            <a:r>
              <a:rPr lang="en-US" dirty="0"/>
              <a:t>A chocked pause, feeling like you got choked and stayed in that situation for one beat.</a:t>
            </a:r>
          </a:p>
          <a:p>
            <a:r>
              <a:rPr lang="en-US" dirty="0"/>
              <a:t>As you pronounce the phrases "blac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at", "ba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og". </a:t>
            </a:r>
            <a:r>
              <a:rPr lang="en-US" u="sng" dirty="0">
                <a:solidFill>
                  <a:srgbClr val="FF0000"/>
                </a:solidFill>
              </a:rPr>
              <a:t>Holding your breath</a:t>
            </a:r>
            <a:r>
              <a:rPr lang="en-US" dirty="0"/>
              <a:t> in the position at the preceding vowel, and then </a:t>
            </a:r>
            <a:r>
              <a:rPr lang="en-US" u="sng" dirty="0">
                <a:solidFill>
                  <a:srgbClr val="FF0000"/>
                </a:solidFill>
              </a:rPr>
              <a:t>release the breath</a:t>
            </a:r>
            <a:r>
              <a:rPr lang="en-US" dirty="0"/>
              <a:t> in a larger burst than usual.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</a:t>
            </a:r>
            <a:r>
              <a:rPr lang="ja-JP" altLang="en-US" dirty="0"/>
              <a:t>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0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Ex:</a:t>
            </a:r>
            <a:r>
              <a:rPr lang="ja-JP" altLang="en-US" dirty="0"/>
              <a:t>ロバートさんはどんなスポーツが好きですか。</a:t>
            </a:r>
            <a:endParaRPr lang="en-US" dirty="0"/>
          </a:p>
          <a:p>
            <a:r>
              <a:rPr lang="en-US" dirty="0"/>
              <a:t>1.stop after the particle (recommended)</a:t>
            </a:r>
          </a:p>
          <a:p>
            <a:r>
              <a:rPr lang="ja-JP" altLang="en-US" u="sng" dirty="0"/>
              <a:t>ロバートさん</a:t>
            </a:r>
            <a:r>
              <a:rPr lang="ja-JP" altLang="en-US" u="sng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</a:t>
            </a:r>
            <a:r>
              <a:rPr lang="ja-JP" altLang="en-US" u="sng" dirty="0"/>
              <a:t>どんなスポーツ</a:t>
            </a:r>
            <a:r>
              <a:rPr lang="ja-JP" altLang="en-US" u="sng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　</a:t>
            </a:r>
            <a:r>
              <a:rPr lang="ja-JP" altLang="en-US" u="sng" dirty="0"/>
              <a:t>好きです</a:t>
            </a:r>
            <a:r>
              <a:rPr lang="ja-JP" altLang="en-US" u="sng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00B050"/>
                </a:solidFill>
              </a:rPr>
              <a:t>appropriate</a:t>
            </a:r>
            <a:r>
              <a:rPr lang="en-US" altLang="ja-JP" dirty="0"/>
              <a:t>)</a:t>
            </a:r>
          </a:p>
          <a:p>
            <a:endParaRPr lang="en-US" dirty="0"/>
          </a:p>
          <a:p>
            <a:r>
              <a:rPr lang="en-US" dirty="0"/>
              <a:t>Never stop before the particle</a:t>
            </a:r>
          </a:p>
          <a:p>
            <a:r>
              <a:rPr lang="ja-JP" altLang="en-US" u="sng" dirty="0"/>
              <a:t>ロバートさん</a:t>
            </a:r>
            <a:r>
              <a:rPr lang="ja-JP" altLang="en-US" dirty="0"/>
              <a:t>  　 </a:t>
            </a:r>
            <a:r>
              <a:rPr lang="ja-JP" altLang="en-US" u="sng" dirty="0">
                <a:solidFill>
                  <a:srgbClr val="FF0000"/>
                </a:solidFill>
              </a:rPr>
              <a:t>は</a:t>
            </a:r>
            <a:r>
              <a:rPr lang="ja-JP" altLang="en-US" u="sng" dirty="0"/>
              <a:t>どんなスポーツ</a:t>
            </a:r>
            <a:r>
              <a:rPr lang="ja-JP" altLang="en-US" dirty="0"/>
              <a:t>  　 </a:t>
            </a:r>
            <a:r>
              <a:rPr lang="ja-JP" altLang="en-US" u="sng" dirty="0">
                <a:solidFill>
                  <a:srgbClr val="FF0000"/>
                </a:solidFill>
              </a:rPr>
              <a:t>が</a:t>
            </a:r>
            <a:r>
              <a:rPr lang="ja-JP" altLang="en-US" u="sng" dirty="0"/>
              <a:t>好きです</a:t>
            </a:r>
            <a:r>
              <a:rPr lang="ja-JP" altLang="en-US" u="sng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2.stop after each word</a:t>
            </a:r>
          </a:p>
          <a:p>
            <a:r>
              <a:rPr lang="ja-JP" altLang="en-US" u="sng" dirty="0"/>
              <a:t>ロバートさん</a:t>
            </a:r>
            <a:r>
              <a:rPr lang="ja-JP" altLang="en-US" dirty="0"/>
              <a:t>　</a:t>
            </a:r>
            <a:r>
              <a:rPr lang="ja-JP" altLang="en-US" u="sng" dirty="0"/>
              <a:t>は</a:t>
            </a:r>
            <a:r>
              <a:rPr lang="ja-JP" altLang="en-US" dirty="0"/>
              <a:t>　</a:t>
            </a:r>
            <a:r>
              <a:rPr lang="ja-JP" altLang="en-US" u="sng" dirty="0"/>
              <a:t>どんな</a:t>
            </a:r>
            <a:r>
              <a:rPr lang="ja-JP" altLang="en-US" dirty="0"/>
              <a:t>　</a:t>
            </a:r>
            <a:r>
              <a:rPr lang="ja-JP" altLang="en-US" u="sng" dirty="0"/>
              <a:t>スポーツ</a:t>
            </a:r>
            <a:r>
              <a:rPr lang="ja-JP" altLang="en-US" dirty="0"/>
              <a:t>　</a:t>
            </a:r>
            <a:r>
              <a:rPr lang="ja-JP" altLang="en-US" u="sng" dirty="0"/>
              <a:t>が</a:t>
            </a:r>
            <a:r>
              <a:rPr lang="ja-JP" altLang="en-US" dirty="0"/>
              <a:t>　</a:t>
            </a:r>
            <a:r>
              <a:rPr lang="ja-JP" altLang="en-US" u="sng" dirty="0"/>
              <a:t>好き</a:t>
            </a:r>
            <a:r>
              <a:rPr lang="ja-JP" altLang="en-US" dirty="0"/>
              <a:t>　</a:t>
            </a:r>
            <a:r>
              <a:rPr lang="ja-JP" altLang="en-US" u="sng" dirty="0"/>
              <a:t>です</a:t>
            </a:r>
            <a:r>
              <a:rPr lang="ja-JP" altLang="en-US" dirty="0"/>
              <a:t>　</a:t>
            </a:r>
            <a:r>
              <a:rPr lang="ja-JP" altLang="en-US" u="sng" dirty="0"/>
              <a:t>か</a:t>
            </a:r>
            <a:r>
              <a:rPr lang="ja-JP" altLang="en-US" dirty="0"/>
              <a:t>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professionally?</a:t>
            </a:r>
            <a:br>
              <a:rPr lang="en-US" dirty="0"/>
            </a:br>
            <a:r>
              <a:rPr lang="en-US" sz="2000" dirty="0"/>
              <a:t>Where to do the segmentation?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54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dirty="0"/>
              <a:t>Ex:</a:t>
            </a:r>
            <a:r>
              <a:rPr lang="ja-JP" altLang="en-US" dirty="0"/>
              <a:t>イギリスまでいくらですか。</a:t>
            </a:r>
            <a:endParaRPr lang="en-US" dirty="0"/>
          </a:p>
          <a:p>
            <a:r>
              <a:rPr lang="en-US" dirty="0"/>
              <a:t>1.stop after the particle</a:t>
            </a:r>
          </a:p>
          <a:p>
            <a:r>
              <a:rPr lang="ja-JP" altLang="en-US" u="sng" dirty="0"/>
              <a:t>イギリス</a:t>
            </a:r>
            <a:r>
              <a:rPr lang="ja-JP" altLang="en-US" u="sng" dirty="0">
                <a:solidFill>
                  <a:srgbClr val="FF0000"/>
                </a:solidFill>
              </a:rPr>
              <a:t>まで</a:t>
            </a:r>
            <a:r>
              <a:rPr lang="en-US" dirty="0"/>
              <a:t>   </a:t>
            </a:r>
            <a:r>
              <a:rPr lang="ja-JP" altLang="en-US" u="sng" dirty="0"/>
              <a:t>いくらです</a:t>
            </a:r>
            <a:r>
              <a:rPr lang="ja-JP" altLang="en-US" u="sng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00B050"/>
                </a:solidFill>
              </a:rPr>
              <a:t>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altLang="ja-JP" dirty="0"/>
          </a:p>
          <a:p>
            <a:r>
              <a:rPr lang="en-US" dirty="0"/>
              <a:t>Never stop before the particle</a:t>
            </a:r>
          </a:p>
          <a:p>
            <a:r>
              <a:rPr lang="ja-JP" altLang="en-US" u="sng" dirty="0"/>
              <a:t>イギリス</a:t>
            </a:r>
            <a:r>
              <a:rPr lang="ja-JP" altLang="en-US" dirty="0"/>
              <a:t>     </a:t>
            </a:r>
            <a:r>
              <a:rPr lang="ja-JP" altLang="en-US" u="sng" dirty="0">
                <a:solidFill>
                  <a:srgbClr val="FF0000"/>
                </a:solidFill>
              </a:rPr>
              <a:t>まで</a:t>
            </a:r>
            <a:r>
              <a:rPr lang="ja-JP" altLang="en-US" u="sng" dirty="0"/>
              <a:t>いくらです</a:t>
            </a:r>
            <a:r>
              <a:rPr lang="ja-JP" altLang="en-US" u="sng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2.stop after each word</a:t>
            </a:r>
          </a:p>
          <a:p>
            <a:r>
              <a:rPr lang="ja-JP" altLang="en-US" u="sng" dirty="0"/>
              <a:t>イギリス</a:t>
            </a:r>
            <a:r>
              <a:rPr lang="ja-JP" altLang="en-US" dirty="0"/>
              <a:t>   </a:t>
            </a:r>
            <a:r>
              <a:rPr lang="ja-JP" altLang="en-US" u="sng" dirty="0"/>
              <a:t>まで</a:t>
            </a:r>
            <a:r>
              <a:rPr lang="ja-JP" altLang="en-US" dirty="0"/>
              <a:t>   </a:t>
            </a:r>
            <a:r>
              <a:rPr lang="ja-JP" altLang="en-US" u="sng" dirty="0"/>
              <a:t>いくら</a:t>
            </a:r>
            <a:r>
              <a:rPr lang="ja-JP" altLang="en-US" dirty="0"/>
              <a:t>   </a:t>
            </a:r>
            <a:r>
              <a:rPr lang="ja-JP" altLang="en-US" u="sng" dirty="0"/>
              <a:t>です</a:t>
            </a:r>
            <a:r>
              <a:rPr lang="ja-JP" altLang="en-US" dirty="0"/>
              <a:t>   </a:t>
            </a:r>
            <a:r>
              <a:rPr lang="ja-JP" altLang="en-US" u="sng" dirty="0"/>
              <a:t>か</a:t>
            </a:r>
            <a:r>
              <a:rPr lang="ja-JP" altLang="en-US" dirty="0"/>
              <a:t>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professionally?</a:t>
            </a:r>
            <a:br>
              <a:rPr lang="en-US" dirty="0"/>
            </a:br>
            <a:r>
              <a:rPr lang="en-US" sz="2000" dirty="0"/>
              <a:t>Where to do the segmentation?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24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dirty="0"/>
              <a:t>Ex:</a:t>
            </a:r>
            <a:r>
              <a:rPr lang="ja-JP" altLang="en-US" dirty="0"/>
              <a:t>七十円切手を二枚お願いします。</a:t>
            </a:r>
            <a:endParaRPr lang="en-US" dirty="0"/>
          </a:p>
          <a:p>
            <a:r>
              <a:rPr lang="en-US" dirty="0"/>
              <a:t>1.stop after a phrase</a:t>
            </a:r>
          </a:p>
          <a:p>
            <a:r>
              <a:rPr lang="ja-JP" altLang="en-US" u="sng" dirty="0"/>
              <a:t>七十円切手</a:t>
            </a:r>
            <a:r>
              <a:rPr lang="ja-JP" altLang="en-US" u="sng" dirty="0">
                <a:solidFill>
                  <a:srgbClr val="FF0000"/>
                </a:solidFill>
              </a:rPr>
              <a:t>を</a:t>
            </a:r>
            <a:r>
              <a:rPr lang="ja-JP" altLang="en-US" dirty="0"/>
              <a:t>   </a:t>
            </a:r>
            <a:r>
              <a:rPr lang="ja-JP" altLang="en-US" u="sng" dirty="0"/>
              <a:t>二枚</a:t>
            </a:r>
            <a:r>
              <a:rPr lang="ja-JP" altLang="en-US" dirty="0"/>
              <a:t>    </a:t>
            </a:r>
            <a:r>
              <a:rPr lang="ja-JP" altLang="en-US" u="sng" dirty="0"/>
              <a:t>お願いします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00B050"/>
                </a:solidFill>
              </a:rPr>
              <a:t>appropriate</a:t>
            </a:r>
            <a:r>
              <a:rPr lang="en-US" altLang="ja-JP" dirty="0"/>
              <a:t>)</a:t>
            </a:r>
            <a:endParaRPr lang="en-US" dirty="0"/>
          </a:p>
          <a:p>
            <a:r>
              <a:rPr lang="en-US" dirty="0"/>
              <a:t>Never stop before the particle</a:t>
            </a:r>
          </a:p>
          <a:p>
            <a:r>
              <a:rPr lang="ja-JP" altLang="en-US" u="sng" dirty="0"/>
              <a:t>七十円切手</a:t>
            </a:r>
            <a:r>
              <a:rPr lang="ja-JP" altLang="en-US" dirty="0"/>
              <a:t>     </a:t>
            </a:r>
            <a:r>
              <a:rPr lang="ja-JP" altLang="en-US" u="sng" dirty="0">
                <a:solidFill>
                  <a:srgbClr val="FF0000"/>
                </a:solidFill>
              </a:rPr>
              <a:t>を</a:t>
            </a:r>
            <a:r>
              <a:rPr lang="ja-JP" altLang="en-US" u="sng" dirty="0"/>
              <a:t>二枚</a:t>
            </a:r>
            <a:r>
              <a:rPr lang="ja-JP" altLang="en-US" dirty="0"/>
              <a:t>    </a:t>
            </a:r>
            <a:r>
              <a:rPr lang="ja-JP" altLang="en-US" u="sng" dirty="0"/>
              <a:t>お願いします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2.stop after each word</a:t>
            </a:r>
          </a:p>
          <a:p>
            <a:r>
              <a:rPr lang="ja-JP" altLang="en-US" u="sng" dirty="0"/>
              <a:t>七十円</a:t>
            </a:r>
            <a:r>
              <a:rPr lang="ja-JP" altLang="en-US" dirty="0"/>
              <a:t>   </a:t>
            </a:r>
            <a:r>
              <a:rPr lang="ja-JP" altLang="en-US" u="sng" dirty="0"/>
              <a:t>切手</a:t>
            </a:r>
            <a:r>
              <a:rPr lang="ja-JP" altLang="en-US" dirty="0"/>
              <a:t>   </a:t>
            </a:r>
            <a:r>
              <a:rPr lang="ja-JP" altLang="en-US" u="sng" dirty="0"/>
              <a:t>を  </a:t>
            </a:r>
            <a:r>
              <a:rPr lang="ja-JP" altLang="en-US" dirty="0"/>
              <a:t> </a:t>
            </a:r>
            <a:r>
              <a:rPr lang="ja-JP" altLang="en-US" u="sng" dirty="0"/>
              <a:t>二枚</a:t>
            </a:r>
            <a:r>
              <a:rPr lang="ja-JP" altLang="en-US" dirty="0"/>
              <a:t>   </a:t>
            </a:r>
            <a:r>
              <a:rPr lang="ja-JP" altLang="en-US" u="sng" dirty="0"/>
              <a:t>お願い</a:t>
            </a:r>
            <a:r>
              <a:rPr lang="ja-JP" altLang="en-US" dirty="0"/>
              <a:t>   </a:t>
            </a:r>
            <a:r>
              <a:rPr lang="ja-JP" altLang="en-US" u="sng" dirty="0"/>
              <a:t>します</a:t>
            </a:r>
            <a:r>
              <a:rPr lang="ja-JP" altLang="en-US" dirty="0"/>
              <a:t>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professionally?</a:t>
            </a:r>
            <a:br>
              <a:rPr lang="en-US" dirty="0"/>
            </a:br>
            <a:r>
              <a:rPr lang="en-US" sz="2000" dirty="0"/>
              <a:t>Where to do the segmentation?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6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いい天気（てんき）ですね。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そうですね。</a:t>
            </a:r>
            <a:r>
              <a:rPr lang="ja-JP" altLang="en-US" dirty="0">
                <a:solidFill>
                  <a:srgbClr val="FF0000"/>
                </a:solidFill>
              </a:rPr>
              <a:t>でも</a:t>
            </a:r>
            <a:r>
              <a:rPr lang="ja-JP" altLang="en-US" dirty="0"/>
              <a:t>、ちょっと暑（あつ）いですね。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225309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A:</a:t>
            </a:r>
            <a:r>
              <a:rPr lang="ja-JP" altLang="en-US" dirty="0"/>
              <a:t>　あした一緒（いっしょ）にやりましょうか。</a:t>
            </a:r>
            <a:endParaRPr lang="en-US" altLang="ja-JP" dirty="0"/>
          </a:p>
          <a:p>
            <a:r>
              <a:rPr lang="en-US" altLang="ja-JP" dirty="0"/>
              <a:t>B:</a:t>
            </a:r>
            <a:r>
              <a:rPr lang="ja-JP" altLang="en-US" dirty="0"/>
              <a:t>　でも、難（むずか）しくないですか。</a:t>
            </a:r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大丈夫（だいじょうぶ）</a:t>
            </a:r>
            <a:r>
              <a:rPr lang="ja-JP" altLang="en-US" dirty="0"/>
              <a:t>ですよ。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okay.; Not to worry.; everything is under control.</a:t>
            </a:r>
          </a:p>
        </p:txBody>
      </p:sp>
    </p:spTree>
    <p:extLst>
      <p:ext uri="{BB962C8B-B14F-4D97-AF65-F5344CB8AC3E}">
        <p14:creationId xmlns:p14="http://schemas.microsoft.com/office/powerpoint/2010/main" val="1138152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2286000"/>
            <a:ext cx="8153400" cy="3450696"/>
          </a:xfrm>
        </p:spPr>
        <p:txBody>
          <a:bodyPr/>
          <a:lstStyle/>
          <a:p>
            <a:r>
              <a:rPr lang="ja-JP" altLang="en-US" dirty="0"/>
              <a:t>じゃあ、七十円</a:t>
            </a:r>
            <a:r>
              <a:rPr lang="en-US" dirty="0"/>
              <a:t>(</a:t>
            </a:r>
            <a:r>
              <a:rPr lang="ja-JP" altLang="en-US" dirty="0"/>
              <a:t>ななじゅうえん</a:t>
            </a:r>
            <a:r>
              <a:rPr lang="en-US" dirty="0"/>
              <a:t>)</a:t>
            </a:r>
            <a:r>
              <a:rPr lang="ja-JP" altLang="en-US" dirty="0"/>
              <a:t>切手</a:t>
            </a:r>
            <a:r>
              <a:rPr lang="en-US" dirty="0"/>
              <a:t>(</a:t>
            </a:r>
            <a:r>
              <a:rPr lang="ja-JP" altLang="en-US" dirty="0"/>
              <a:t>きって</a:t>
            </a:r>
            <a:r>
              <a:rPr lang="en-US" dirty="0"/>
              <a:t>)(</a:t>
            </a:r>
            <a:r>
              <a:rPr lang="en-US" dirty="0" err="1"/>
              <a:t>kitte</a:t>
            </a:r>
            <a:r>
              <a:rPr lang="en-US" dirty="0"/>
              <a:t>, not </a:t>
            </a:r>
            <a:r>
              <a:rPr lang="en-US" dirty="0" err="1"/>
              <a:t>kitto</a:t>
            </a:r>
            <a:r>
              <a:rPr lang="en-US" dirty="0"/>
              <a:t>)</a:t>
            </a:r>
            <a:r>
              <a:rPr lang="ja-JP" altLang="en-US" dirty="0"/>
              <a:t>を二枚</a:t>
            </a:r>
            <a:r>
              <a:rPr lang="en-US" dirty="0"/>
              <a:t>(</a:t>
            </a:r>
            <a:r>
              <a:rPr lang="ja-JP" altLang="en-US" dirty="0"/>
              <a:t>にまい</a:t>
            </a:r>
            <a:r>
              <a:rPr lang="en-US" dirty="0"/>
              <a:t>)</a:t>
            </a:r>
            <a:r>
              <a:rPr lang="ja-JP" altLang="en-US" dirty="0"/>
              <a:t>お願</a:t>
            </a:r>
            <a:r>
              <a:rPr lang="en-US" dirty="0"/>
              <a:t>(</a:t>
            </a:r>
            <a:r>
              <a:rPr lang="ja-JP" altLang="en-US" dirty="0"/>
              <a:t>ねが</a:t>
            </a:r>
            <a:r>
              <a:rPr lang="en-US" dirty="0"/>
              <a:t>)</a:t>
            </a:r>
            <a:r>
              <a:rPr lang="ja-JP" altLang="en-US" dirty="0"/>
              <a:t>いします。</a:t>
            </a:r>
            <a:r>
              <a:rPr lang="ja-JP" altLang="en-US" dirty="0">
                <a:solidFill>
                  <a:srgbClr val="FF0000"/>
                </a:solidFill>
              </a:rPr>
              <a:t>それから</a:t>
            </a:r>
            <a:r>
              <a:rPr lang="ja-JP" altLang="en-US" dirty="0"/>
              <a:t>、五十円</a:t>
            </a:r>
            <a:r>
              <a:rPr lang="en-US" dirty="0"/>
              <a:t>(</a:t>
            </a:r>
            <a:r>
              <a:rPr lang="ja-JP" altLang="en-US" dirty="0"/>
              <a:t>ごじゅうえん</a:t>
            </a:r>
            <a:r>
              <a:rPr lang="en-US" dirty="0"/>
              <a:t>)</a:t>
            </a:r>
            <a:r>
              <a:rPr lang="ja-JP" altLang="en-US" dirty="0"/>
              <a:t>切手</a:t>
            </a:r>
            <a:r>
              <a:rPr lang="en-US" dirty="0"/>
              <a:t>(</a:t>
            </a:r>
            <a:r>
              <a:rPr lang="ja-JP" altLang="en-US" dirty="0"/>
              <a:t>きって</a:t>
            </a:r>
            <a:r>
              <a:rPr lang="en-US" dirty="0"/>
              <a:t>)</a:t>
            </a:r>
            <a:r>
              <a:rPr lang="ja-JP" altLang="en-US" dirty="0"/>
              <a:t>を一枚</a:t>
            </a:r>
            <a:r>
              <a:rPr lang="en-US" dirty="0"/>
              <a:t>(</a:t>
            </a:r>
            <a:r>
              <a:rPr lang="ja-JP" altLang="en-US" dirty="0"/>
              <a:t>いちまい</a:t>
            </a:r>
            <a:r>
              <a:rPr lang="en-US" dirty="0"/>
              <a:t>)</a:t>
            </a:r>
            <a:r>
              <a:rPr lang="ja-JP" altLang="en-US" dirty="0"/>
              <a:t>ください。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4071556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E2118C-9C70-409B-BF22-793134FE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誕生日（たんじょうび） 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5C11CC-684B-4E89-951C-1F9B38E35E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3234011"/>
            <a:ext cx="3822700" cy="23378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88781-D29A-4CA3-8C81-9E3D4E0CF4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ja-JP" dirty="0"/>
              <a:t>Happy Birthday!</a:t>
            </a:r>
          </a:p>
          <a:p>
            <a:r>
              <a:rPr kumimoji="1" lang="ja-JP" altLang="en-US" dirty="0"/>
              <a:t>お誕生日おめでとうございます。</a:t>
            </a:r>
          </a:p>
        </p:txBody>
      </p:sp>
    </p:spTree>
    <p:extLst>
      <p:ext uri="{BB962C8B-B14F-4D97-AF65-F5344CB8AC3E}">
        <p14:creationId xmlns:p14="http://schemas.microsoft.com/office/powerpoint/2010/main" val="312073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717260"/>
              </p:ext>
            </p:extLst>
          </p:nvPr>
        </p:nvGraphicFramePr>
        <p:xfrm>
          <a:off x="228601" y="1524000"/>
          <a:ext cx="8610600" cy="2878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8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</a:p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(colloquial)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negative(more conservative)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present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寒（さむ）いです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past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r>
                        <a:rPr lang="en-US" altLang="ja-JP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(correct)</a:t>
                      </a:r>
                    </a:p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でした</a:t>
                      </a:r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en-US" altLang="ja-JP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(wrong)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なかったです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ありませんでした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 </a:t>
            </a:r>
            <a:r>
              <a:rPr lang="ja-JP" altLang="en-US" dirty="0"/>
              <a:t>い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33600" y="56388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dirty="0"/>
              <a:t>*</a:t>
            </a:r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</a:t>
            </a:r>
            <a:r>
              <a:rPr lang="en-US" altLang="ja-JP" dirty="0">
                <a:solidFill>
                  <a:srgbClr val="FF0000"/>
                </a:solidFill>
              </a:rPr>
              <a:t>CAN NOT do conjugation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です</a:t>
            </a:r>
            <a:r>
              <a:rPr lang="en-US" altLang="ja-JP" dirty="0"/>
              <a:t> behind </a:t>
            </a:r>
            <a:r>
              <a:rPr lang="ja-JP" altLang="en-US" dirty="0"/>
              <a:t>い</a:t>
            </a:r>
            <a:r>
              <a:rPr lang="en-US" altLang="ja-JP" dirty="0"/>
              <a:t>-adjective is just a </a:t>
            </a:r>
            <a:r>
              <a:rPr lang="en-US" altLang="ja-JP" dirty="0">
                <a:solidFill>
                  <a:srgbClr val="FF0000"/>
                </a:solidFill>
              </a:rPr>
              <a:t>polite form</a:t>
            </a:r>
            <a:r>
              <a:rPr lang="en-US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473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BD052E-0AD5-4A9C-90FC-32BBA642D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81" y="1371600"/>
            <a:ext cx="3995837" cy="52623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61055-E721-4520-A5AF-91CBA66E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はがき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5630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B7202-C8C0-4CB3-A5A3-1860A806D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780" y="2674938"/>
            <a:ext cx="5752378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A0C17C-9B56-4BD0-A869-60EA9B09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新（あたら）しい／古（ふる）い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90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35D61-0DA0-4BCD-ABE6-3590C0BADD6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1" lang="en-US" altLang="ja-JP" dirty="0"/>
              <a:t>old</a:t>
            </a:r>
            <a:endParaRPr kumimoji="1" lang="ja-JP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B5781F-097A-4EE8-B90C-7C4DC03F1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2133600"/>
            <a:ext cx="3822192" cy="118427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ja-JP" altLang="en-US" dirty="0"/>
              <a:t>古（ふる）い </a:t>
            </a:r>
            <a:r>
              <a:rPr lang="en-US" altLang="ja-JP" dirty="0">
                <a:solidFill>
                  <a:srgbClr val="FF0000"/>
                </a:solidFill>
              </a:rPr>
              <a:t>Something</a:t>
            </a:r>
            <a:r>
              <a:rPr lang="en-US" altLang="ja-JP" dirty="0"/>
              <a:t> that is </a:t>
            </a:r>
            <a:r>
              <a:rPr lang="en-US" altLang="ja-JP" b="1" dirty="0"/>
              <a:t>old</a:t>
            </a:r>
            <a:r>
              <a:rPr lang="en-US" altLang="ja-JP" dirty="0"/>
              <a:t> has existed </a:t>
            </a:r>
            <a:r>
              <a:rPr lang="en-US" altLang="ja-JP" dirty="0">
                <a:solidFill>
                  <a:srgbClr val="FF0000"/>
                </a:solidFill>
              </a:rPr>
              <a:t>for a long time, </a:t>
            </a:r>
            <a:r>
              <a:rPr lang="en-US" altLang="ja-JP" dirty="0">
                <a:solidFill>
                  <a:schemeClr val="tx1"/>
                </a:solidFill>
              </a:rPr>
              <a:t>or </a:t>
            </a:r>
            <a:r>
              <a:rPr lang="en-US" altLang="ja-JP" dirty="0"/>
              <a:t>is no longer in good condition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 tractor parked in the grass&#10;&#10;Description automatically generated">
            <a:extLst>
              <a:ext uri="{FF2B5EF4-FFF2-40B4-BE49-F238E27FC236}">
                <a16:creationId xmlns:a16="http://schemas.microsoft.com/office/drawing/2014/main" id="{CEFE3259-E824-4116-9915-6AF1ADC305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677863" y="3504406"/>
            <a:ext cx="3819525" cy="254635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59570C-4AFD-4FFA-9EE5-7B4A7C85C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2065147"/>
            <a:ext cx="4038600" cy="125272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ja-JP" altLang="en-US" dirty="0"/>
              <a:t>老（お）いる</a:t>
            </a:r>
            <a:r>
              <a:rPr kumimoji="1" lang="en-US" altLang="ja-JP" dirty="0"/>
              <a:t>, </a:t>
            </a:r>
            <a:r>
              <a:rPr kumimoji="1" lang="ja-JP" altLang="en-US" dirty="0"/>
              <a:t>年（とし）を取（と）る </a:t>
            </a:r>
            <a:r>
              <a:rPr lang="en-US" altLang="ja-JP" dirty="0">
                <a:solidFill>
                  <a:srgbClr val="FF0000"/>
                </a:solidFill>
              </a:rPr>
              <a:t>Someone</a:t>
            </a:r>
            <a:r>
              <a:rPr lang="en-US" altLang="ja-JP" dirty="0"/>
              <a:t> who is </a:t>
            </a:r>
            <a:r>
              <a:rPr lang="en-US" altLang="ja-JP" b="1" dirty="0"/>
              <a:t>old</a:t>
            </a:r>
            <a:r>
              <a:rPr lang="en-US" altLang="ja-JP" dirty="0"/>
              <a:t> has lived for many years and is no longer young</a:t>
            </a:r>
            <a:endParaRPr kumimoji="1" lang="ja-JP" altLang="en-US" dirty="0"/>
          </a:p>
        </p:txBody>
      </p:sp>
      <p:pic>
        <p:nvPicPr>
          <p:cNvPr id="13" name="Content Placeholder 12" descr="A picture containing bear, teddy, wearing, holding&#10;&#10;Description automatically generated">
            <a:extLst>
              <a:ext uri="{FF2B5EF4-FFF2-40B4-BE49-F238E27FC236}">
                <a16:creationId xmlns:a16="http://schemas.microsoft.com/office/drawing/2014/main" id="{A508A8F0-ECC7-41E4-A688-854F50B502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97" y="3429000"/>
            <a:ext cx="1635155" cy="2697163"/>
          </a:xfrm>
        </p:spPr>
      </p:pic>
    </p:spTree>
    <p:extLst>
      <p:ext uri="{BB962C8B-B14F-4D97-AF65-F5344CB8AC3E}">
        <p14:creationId xmlns:p14="http://schemas.microsoft.com/office/powerpoint/2010/main" val="3349245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079DA-6308-4BD0-A619-8C5250B6F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024532"/>
            <a:ext cx="6400800" cy="45306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72CC02-786F-4979-9BF7-900672CB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暑（あつ）い／寒（さむ）い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288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60B357-DE0E-4601-B714-377E95AE6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09" y="2438400"/>
            <a:ext cx="5241981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0430CE-3AC0-42E4-A3C8-3FDC39F5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熱（あつ）い／</a:t>
            </a:r>
            <a:r>
              <a:rPr lang="en-US" altLang="ja-JP" dirty="0"/>
              <a:t> </a:t>
            </a:r>
            <a:r>
              <a:rPr lang="ja-JP" altLang="en-US" dirty="0"/>
              <a:t>冷（つめ）たい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1012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0F4B1-B096-4655-A936-9407FEA9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あつい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02CA9B-2C16-48C1-87F7-B16C5CD8A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733551"/>
            <a:ext cx="3822192" cy="639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暑い</a:t>
            </a:r>
            <a:r>
              <a:rPr kumimoji="1" lang="en-US" altLang="ja-JP" dirty="0"/>
              <a:t>(</a:t>
            </a:r>
            <a:r>
              <a:rPr kumimoji="1" lang="en-US" altLang="ja-JP" dirty="0">
                <a:solidFill>
                  <a:srgbClr val="FF0000"/>
                </a:solidFill>
              </a:rPr>
              <a:t>weather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E6D88-DD41-4136-BC40-F7F1BE366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2" y="2484437"/>
            <a:ext cx="3820055" cy="2697163"/>
          </a:xfrm>
        </p:spPr>
        <p:txBody>
          <a:bodyPr/>
          <a:lstStyle/>
          <a:p>
            <a:r>
              <a:rPr kumimoji="1" lang="en-US" altLang="ja-JP" dirty="0"/>
              <a:t>Related to the sun </a:t>
            </a:r>
            <a:r>
              <a:rPr kumimoji="1" lang="ja-JP" altLang="en-US" sz="3200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日</a:t>
            </a:r>
            <a:r>
              <a:rPr kumimoji="1" lang="ja-JP" altLang="en-US" sz="3200" dirty="0">
                <a:highlight>
                  <a:srgbClr val="FFFF00"/>
                </a:highlight>
              </a:rPr>
              <a:t>　☀</a:t>
            </a:r>
            <a:endParaRPr kumimoji="1" lang="ja-JP" altLang="en-US" dirty="0">
              <a:highlight>
                <a:srgbClr val="FFFF00"/>
              </a:highligh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725E01-EBC0-4985-8728-077E169BA0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8200" y="1733550"/>
            <a:ext cx="3822192" cy="639762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sz="3900" dirty="0">
                <a:latin typeface="KaiTi" panose="02010609060101010101" pitchFamily="49" charset="-122"/>
                <a:ea typeface="KaiTi" panose="02010609060101010101" pitchFamily="49" charset="-122"/>
              </a:rPr>
              <a:t>熱い</a:t>
            </a:r>
            <a:r>
              <a:rPr kumimoji="1" lang="ja-JP" altLang="en-US" dirty="0"/>
              <a:t>（</a:t>
            </a:r>
            <a:r>
              <a:rPr kumimoji="1" lang="en-US" altLang="ja-JP" dirty="0">
                <a:solidFill>
                  <a:srgbClr val="FF0000"/>
                </a:solidFill>
              </a:rPr>
              <a:t>thing</a:t>
            </a:r>
            <a:r>
              <a:rPr kumimoji="1" lang="ja-JP" altLang="en-US" dirty="0"/>
              <a:t>）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55FC2D-3F70-4F7F-8AF8-7BB221FA6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484437"/>
            <a:ext cx="3822192" cy="2697163"/>
          </a:xfrm>
        </p:spPr>
        <p:txBody>
          <a:bodyPr/>
          <a:lstStyle/>
          <a:p>
            <a:r>
              <a:rPr kumimoji="1" lang="en-US" altLang="ja-JP" dirty="0"/>
              <a:t>Related to the fire </a:t>
            </a:r>
            <a:r>
              <a:rPr kumimoji="1" lang="ja-JP" altLang="en-US" sz="3600" dirty="0">
                <a:highlight>
                  <a:srgbClr val="FF0000"/>
                </a:highlight>
              </a:rPr>
              <a:t>灬 🔥</a:t>
            </a:r>
            <a:endParaRPr kumimoji="1" lang="ja-JP" altLang="en-US" dirty="0">
              <a:highlight>
                <a:srgbClr val="FF00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42FF2-B6EC-49C6-BE9F-964F6D87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474706"/>
            <a:ext cx="2362200" cy="2785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1F9D9-1014-4EDA-8B59-577CFAE7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274469"/>
            <a:ext cx="25908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40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C23FC3-56AC-4A13-912F-C08FB7874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101" y="2362200"/>
            <a:ext cx="5816462" cy="37639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8662D3-E8C6-45F2-B98E-4BBBCCDBC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忙</a:t>
            </a:r>
            <a:r>
              <a:rPr lang="en-US" altLang="ja-JP" dirty="0"/>
              <a:t>(</a:t>
            </a:r>
            <a:r>
              <a:rPr lang="ja-JP" altLang="en-US" dirty="0" err="1"/>
              <a:t>いそ</a:t>
            </a:r>
            <a:r>
              <a:rPr lang="ja-JP" altLang="en-US" dirty="0"/>
              <a:t>が</a:t>
            </a:r>
            <a:r>
              <a:rPr lang="en-US" altLang="ja-JP" dirty="0"/>
              <a:t>)</a:t>
            </a:r>
            <a:r>
              <a:rPr lang="ja-JP" altLang="en-US" dirty="0"/>
              <a:t>しい／暇（ひま）な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6715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A041FE-A304-4C34-9BA5-8F1D9CF4A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144880"/>
            <a:ext cx="5655746" cy="39812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D4529C-5B30-418D-B974-8A5DE149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大（おお）きい／小（ちい）さい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4774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BD6264-AF30-4663-BCFC-9DA03BC1B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981200"/>
            <a:ext cx="5690698" cy="39495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6A7C6A-FC64-41B9-8A93-215C4DD4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おもしろい／つまらない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502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5F80A1-0632-4F94-827A-2A9697CD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かっこいい </a:t>
            </a:r>
            <a:endParaRPr kumimoji="1" lang="ja-JP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1E918-0F48-4919-89FE-8782FA8A04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76275" y="2908580"/>
            <a:ext cx="3822700" cy="298870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5AE8DA-06F3-4573-80C2-3E9125CC8D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en-US" altLang="ja-JP" dirty="0"/>
              <a:t>Good-looking</a:t>
            </a:r>
          </a:p>
          <a:p>
            <a:r>
              <a:rPr kumimoji="1" lang="en-US" altLang="ja-JP" dirty="0"/>
              <a:t>Conjugates like </a:t>
            </a:r>
            <a:r>
              <a:rPr kumimoji="1" lang="ja-JP" altLang="en-US" dirty="0"/>
              <a:t>いい</a:t>
            </a:r>
          </a:p>
        </p:txBody>
      </p:sp>
    </p:spTree>
    <p:extLst>
      <p:ext uri="{BB962C8B-B14F-4D97-AF65-F5344CB8AC3E}">
        <p14:creationId xmlns:p14="http://schemas.microsoft.com/office/powerpoint/2010/main" val="315529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830162"/>
              </p:ext>
            </p:extLst>
          </p:nvPr>
        </p:nvGraphicFramePr>
        <p:xfrm>
          <a:off x="228601" y="1371600"/>
          <a:ext cx="8610600" cy="2878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5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85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</a:p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(colloquial)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negative(more conservative)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present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寒（さむ）いです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くない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past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r>
                        <a:rPr lang="en-US" altLang="ja-JP" sz="2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(correct)</a:t>
                      </a:r>
                    </a:p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い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でした</a:t>
                      </a:r>
                      <a:r>
                        <a:rPr lang="en-US" altLang="ja-JP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r>
                        <a:rPr lang="en-US" altLang="ja-JP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(wrong)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くなかった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寒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400" u="none" strike="noStrike" dirty="0">
                          <a:effectLst/>
                        </a:rPr>
                        <a:t>ありませんでした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 </a:t>
            </a:r>
            <a:r>
              <a:rPr lang="ja-JP" altLang="en-US" dirty="0"/>
              <a:t>い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426720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Rules:</a:t>
            </a:r>
          </a:p>
          <a:p>
            <a:r>
              <a:rPr lang="en-US" sz="2400" dirty="0"/>
              <a:t>Affirmative: </a:t>
            </a:r>
            <a:r>
              <a:rPr lang="en-US" sz="2400" dirty="0">
                <a:solidFill>
                  <a:srgbClr val="FF0000"/>
                </a:solidFill>
              </a:rPr>
              <a:t>+ </a:t>
            </a:r>
            <a:r>
              <a:rPr lang="ja-JP" altLang="en-US" sz="2400" dirty="0">
                <a:solidFill>
                  <a:srgbClr val="FF0000"/>
                </a:solidFill>
              </a:rPr>
              <a:t>です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sz="2400" dirty="0"/>
              <a:t>Past affirmative: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～い</a:t>
            </a:r>
            <a:r>
              <a:rPr lang="en-US" altLang="ja-JP" sz="2400" dirty="0">
                <a:solidFill>
                  <a:srgbClr val="FF0000"/>
                </a:solidFill>
              </a:rPr>
              <a:t> to </a:t>
            </a:r>
            <a:r>
              <a:rPr lang="ja-JP" altLang="en-US" sz="2400" dirty="0">
                <a:solidFill>
                  <a:srgbClr val="FF0000"/>
                </a:solidFill>
              </a:rPr>
              <a:t>～かった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sz="2400" dirty="0"/>
              <a:t>Negative: change </a:t>
            </a:r>
            <a:r>
              <a:rPr lang="ja-JP" altLang="en-US" sz="2400" dirty="0">
                <a:solidFill>
                  <a:srgbClr val="FF0000"/>
                </a:solidFill>
              </a:rPr>
              <a:t>～い</a:t>
            </a:r>
            <a:r>
              <a:rPr lang="en-US" altLang="ja-JP" sz="2400" dirty="0">
                <a:solidFill>
                  <a:srgbClr val="FF0000"/>
                </a:solidFill>
              </a:rPr>
              <a:t> to </a:t>
            </a:r>
            <a:r>
              <a:rPr lang="ja-JP" altLang="en-US" sz="2400" dirty="0">
                <a:solidFill>
                  <a:srgbClr val="FF0000"/>
                </a:solidFill>
              </a:rPr>
              <a:t>～くない</a:t>
            </a:r>
            <a:r>
              <a:rPr lang="en-US" altLang="ja-JP" sz="2400" dirty="0">
                <a:solidFill>
                  <a:srgbClr val="FF0000"/>
                </a:solidFill>
              </a:rPr>
              <a:t> or </a:t>
            </a:r>
            <a:r>
              <a:rPr lang="ja-JP" altLang="en-US" sz="2400" dirty="0">
                <a:solidFill>
                  <a:srgbClr val="FF0000"/>
                </a:solidFill>
              </a:rPr>
              <a:t>～くありません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lang="en-US" sz="2400" dirty="0"/>
              <a:t>Past Negative: </a:t>
            </a:r>
            <a:r>
              <a:rPr lang="en-US" sz="2400" dirty="0">
                <a:solidFill>
                  <a:srgbClr val="FF0000"/>
                </a:solidFill>
              </a:rPr>
              <a:t>change </a:t>
            </a:r>
            <a:r>
              <a:rPr lang="ja-JP" altLang="en-US" sz="2400" dirty="0">
                <a:solidFill>
                  <a:srgbClr val="FF0000"/>
                </a:solidFill>
              </a:rPr>
              <a:t>～い</a:t>
            </a:r>
            <a:r>
              <a:rPr lang="en-US" altLang="ja-JP" sz="2400" dirty="0">
                <a:solidFill>
                  <a:srgbClr val="FF0000"/>
                </a:solidFill>
              </a:rPr>
              <a:t> to </a:t>
            </a:r>
            <a:r>
              <a:rPr lang="ja-JP" altLang="en-US" sz="2400" dirty="0">
                <a:solidFill>
                  <a:srgbClr val="FF0000"/>
                </a:solidFill>
              </a:rPr>
              <a:t>～くなかった </a:t>
            </a:r>
            <a:r>
              <a:rPr lang="en-US" altLang="ja-JP" sz="2400" dirty="0">
                <a:solidFill>
                  <a:srgbClr val="FF0000"/>
                </a:solidFill>
              </a:rPr>
              <a:t>or </a:t>
            </a:r>
            <a:r>
              <a:rPr lang="ja-JP" altLang="en-US" sz="2400" dirty="0">
                <a:solidFill>
                  <a:srgbClr val="FF0000"/>
                </a:solidFill>
              </a:rPr>
              <a:t>～くありませんでした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lvl="1"/>
            <a:endParaRPr lang="en-US" altLang="ja-JP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473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A7BD58-D22E-41CF-A9C1-133F515C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361" y="1591056"/>
            <a:ext cx="7405277" cy="42973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8F20B8-1F96-4520-AD42-80BC67B1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難（むずか）しい／やさしい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035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834FA3-9DE5-4822-9DAA-60F3F373A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86000"/>
            <a:ext cx="5879618" cy="34512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7093A7-F477-4DD4-9145-77A4FEF3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高（たか）い／</a:t>
            </a:r>
            <a:r>
              <a:rPr lang="en-US" altLang="ja-JP" dirty="0"/>
              <a:t> </a:t>
            </a:r>
            <a:r>
              <a:rPr lang="ja-JP" altLang="en-US" dirty="0"/>
              <a:t>安（やす）い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4205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6A2CB-3659-4B16-96DA-1AC7F5D9E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357" y="1591056"/>
            <a:ext cx="6677285" cy="45863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EC758-9B26-41E8-B843-6D96488C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好（す）きな／嫌（きら）いな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8723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A6D6BE-3698-474A-851E-ACE79BEEE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32" y="1828800"/>
            <a:ext cx="7203535" cy="41449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D024DD-1496-4ED9-B958-44EC9DF4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きれいな／</a:t>
            </a:r>
            <a:r>
              <a:rPr lang="en-US" altLang="ja-JP" dirty="0"/>
              <a:t> </a:t>
            </a:r>
            <a:r>
              <a:rPr lang="ja-JP" altLang="en-US" dirty="0"/>
              <a:t>汚（きたな）い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0944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FAB578-AA0F-4F42-960E-DCCEAD8C4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752600"/>
            <a:ext cx="6455647" cy="42973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14F76D-192E-4DFE-9064-553E638F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静（しず）かな／にぎやかな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071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3AD688-CA8E-474F-A0B3-D7AAC762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541" y="1828800"/>
            <a:ext cx="5804918" cy="42211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607A8D-F989-4158-B1AE-1B760A0C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一人（ひとり）で </a:t>
            </a:r>
            <a:r>
              <a:rPr lang="en-US" altLang="ja-JP" dirty="0"/>
              <a:t>/</a:t>
            </a:r>
            <a:r>
              <a:rPr lang="ja-JP" altLang="en-US" dirty="0"/>
              <a:t>一緒（いっしょ）に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1990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66060"/>
            <a:ext cx="4681728" cy="34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</a:t>
            </a:r>
            <a:r>
              <a:rPr lang="ja-JP" altLang="en-US" dirty="0"/>
              <a:t>い </a:t>
            </a:r>
            <a:r>
              <a:rPr lang="en-US" altLang="ja-JP" dirty="0"/>
              <a:t>– </a:t>
            </a:r>
            <a:r>
              <a:rPr lang="en-US" b="1" dirty="0"/>
              <a:t>Adjectives</a:t>
            </a:r>
            <a:br>
              <a:rPr lang="en-US" b="1" dirty="0"/>
            </a:br>
            <a:r>
              <a:rPr lang="ja-JP" altLang="en-US" sz="4000" b="1" dirty="0"/>
              <a:t>いい</a:t>
            </a:r>
            <a:r>
              <a:rPr lang="en-US" sz="4000" b="1" dirty="0"/>
              <a:t>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404618"/>
              </p:ext>
            </p:extLst>
          </p:nvPr>
        </p:nvGraphicFramePr>
        <p:xfrm>
          <a:off x="228600" y="2286000"/>
          <a:ext cx="8839200" cy="2510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</a:p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(colloquial)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negative(more conservative)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present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いいです</a:t>
                      </a:r>
                      <a:r>
                        <a:rPr lang="en-US" altLang="ja-JP" sz="2400" u="none" strike="noStrike" dirty="0">
                          <a:effectLst/>
                        </a:rPr>
                        <a:t>/</a:t>
                      </a:r>
                      <a:br>
                        <a:rPr lang="en-US" altLang="ja-JP" sz="2400" u="none" strike="noStrike" dirty="0">
                          <a:effectLst/>
                        </a:rPr>
                      </a:br>
                      <a:r>
                        <a:rPr lang="ja-JP" altLang="en-US" sz="2400" u="none" strike="noStrike" dirty="0">
                          <a:effectLst/>
                        </a:rPr>
                        <a:t>よいです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よくないです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よくありません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よかった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</a:rPr>
                        <a:t>よくなかったです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よくありませんでした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38400" y="53340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Compound adjectives like </a:t>
            </a:r>
            <a:r>
              <a:rPr lang="ja-JP" altLang="en-US" sz="2000" dirty="0">
                <a:solidFill>
                  <a:srgbClr val="FF0000"/>
                </a:solidFill>
              </a:rPr>
              <a:t>かっこいい</a:t>
            </a:r>
            <a:r>
              <a:rPr lang="ja-JP" altLang="en-US" sz="2000" dirty="0"/>
              <a:t> </a:t>
            </a:r>
            <a:r>
              <a:rPr lang="en-US" sz="2000" dirty="0"/>
              <a:t>that are built with </a:t>
            </a:r>
            <a:r>
              <a:rPr lang="ja-JP" altLang="en-US" sz="2000" dirty="0"/>
              <a:t>いい </a:t>
            </a:r>
            <a:r>
              <a:rPr lang="en-US" sz="2000" dirty="0"/>
              <a:t>follow this syllable change. </a:t>
            </a:r>
          </a:p>
        </p:txBody>
      </p:sp>
    </p:spTree>
    <p:extLst>
      <p:ext uri="{BB962C8B-B14F-4D97-AF65-F5344CB8AC3E}">
        <p14:creationId xmlns:p14="http://schemas.microsoft.com/office/powerpoint/2010/main" val="233278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 </a:t>
            </a:r>
            <a:r>
              <a:rPr lang="ja-JP" altLang="en-US" dirty="0"/>
              <a:t>い </a:t>
            </a:r>
            <a:r>
              <a:rPr lang="en-US" altLang="ja-JP" dirty="0"/>
              <a:t>– </a:t>
            </a:r>
            <a:r>
              <a:rPr lang="en-US" b="1" dirty="0"/>
              <a:t>Adjectives</a:t>
            </a:r>
            <a:br>
              <a:rPr lang="en-US" b="1" dirty="0"/>
            </a:br>
            <a:r>
              <a:rPr lang="ja-JP" altLang="en-US" sz="4000" dirty="0"/>
              <a:t>ある</a:t>
            </a:r>
            <a:r>
              <a:rPr lang="en-US" altLang="ja-JP" sz="4000" dirty="0"/>
              <a:t>(verb)</a:t>
            </a:r>
            <a:r>
              <a:rPr lang="ja-JP" altLang="en-US" sz="4000" dirty="0"/>
              <a:t>ーない</a:t>
            </a:r>
            <a:r>
              <a:rPr lang="en-US" b="1" dirty="0"/>
              <a:t>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157925"/>
              </p:ext>
            </p:extLst>
          </p:nvPr>
        </p:nvGraphicFramePr>
        <p:xfrm>
          <a:off x="228600" y="2286000"/>
          <a:ext cx="8839200" cy="2510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affirmative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</a:t>
                      </a:r>
                    </a:p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(colloquial)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negative(more conservative)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present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あります</a:t>
                      </a:r>
                      <a:r>
                        <a:rPr lang="en-US" altLang="ja-JP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(from verb </a:t>
                      </a:r>
                      <a:r>
                        <a:rPr lang="ja-JP" alt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ある</a:t>
                      </a:r>
                      <a:r>
                        <a:rPr lang="en-US" altLang="ja-JP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)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ないです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ありません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ありました</a:t>
                      </a: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な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r>
                        <a:rPr lang="ja-JP" altLang="en-US" sz="2400" u="none" strike="noStrike" dirty="0">
                          <a:effectLst/>
                        </a:rPr>
                        <a:t>です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</a:rPr>
                        <a:t>ありませんでした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54102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*You may take </a:t>
            </a:r>
            <a:r>
              <a:rPr lang="ja-JP" altLang="en-US" sz="2400" dirty="0"/>
              <a:t>ない </a:t>
            </a:r>
            <a:r>
              <a:rPr lang="en-US" altLang="ja-JP" sz="2400" dirty="0"/>
              <a:t>as a special adjective.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45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7284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1 </a:t>
            </a:r>
            <a:r>
              <a:rPr lang="ja-JP" altLang="en-US" dirty="0"/>
              <a:t>い </a:t>
            </a:r>
            <a:r>
              <a:rPr lang="en-US" altLang="ja-JP" dirty="0"/>
              <a:t>- </a:t>
            </a:r>
            <a:r>
              <a:rPr lang="en-US" b="1" dirty="0"/>
              <a:t>Adjectives 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002041"/>
              </p:ext>
            </p:extLst>
          </p:nvPr>
        </p:nvGraphicFramePr>
        <p:xfrm>
          <a:off x="380999" y="1295400"/>
          <a:ext cx="8458200" cy="52721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7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4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82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negative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past negative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あたらしい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新しい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新し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かった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新し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くない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新し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くなかった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あつい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暑い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暑かった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あつい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熱い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熱かった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いそがしい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忙しい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忙しかった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おおきい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</a:rPr>
                        <a:t>大きい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大きかった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おもしろい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面白い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面白かった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かっこいい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かっこよかった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こわい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怖い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怖かった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さむい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寒い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寒かった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たのしい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楽しい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楽しかった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ちいさい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小さい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小さかった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つまらない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つまらなかった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ふるい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古い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古かった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むずかしい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難しい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難しかった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64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やさしい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やさしかった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82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やすい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</a:rPr>
                        <a:t>安い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安かった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326" marR="5326" marT="5326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207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3489</Words>
  <Application>Microsoft Office PowerPoint</Application>
  <PresentationFormat>On-screen Show (4:3)</PresentationFormat>
  <Paragraphs>650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KaiTi</vt:lpstr>
      <vt:lpstr>游ゴシック</vt:lpstr>
      <vt:lpstr>Arial</vt:lpstr>
      <vt:lpstr>Calibri</vt:lpstr>
      <vt:lpstr>Candara</vt:lpstr>
      <vt:lpstr>Symbol</vt:lpstr>
      <vt:lpstr>Waveform</vt:lpstr>
      <vt:lpstr>第５課　沖縄旅行 Lesson 5 A trip to Okinawa Grammar </vt:lpstr>
      <vt:lpstr>objectives</vt:lpstr>
      <vt:lpstr>1 Adjectives </vt:lpstr>
      <vt:lpstr>1 Adjectives </vt:lpstr>
      <vt:lpstr>1 い - Adjectives </vt:lpstr>
      <vt:lpstr>1 い - Adjectives </vt:lpstr>
      <vt:lpstr>1 い – Adjectives いい </vt:lpstr>
      <vt:lpstr>1 い – Adjectives ある(verb)ーない </vt:lpstr>
      <vt:lpstr>1 い - Adjectives </vt:lpstr>
      <vt:lpstr>1 な-adjective です</vt:lpstr>
      <vt:lpstr>1 な-adjective  ですas Copular verb</vt:lpstr>
      <vt:lpstr>1 な - Adjectives </vt:lpstr>
      <vt:lpstr>1 な - Adjectives </vt:lpstr>
      <vt:lpstr>1 な - Adjectives </vt:lpstr>
      <vt:lpstr>1 Adjectives degree adverbs </vt:lpstr>
      <vt:lpstr>1 Adjectives </vt:lpstr>
      <vt:lpstr>1 Adjectives  どうでしたか</vt:lpstr>
      <vt:lpstr>1 Adjectives どんな</vt:lpstr>
      <vt:lpstr>2 好き（な） / きらい（な）</vt:lpstr>
      <vt:lpstr>2 好き（な） / きらい（な）</vt:lpstr>
      <vt:lpstr>2 好き（な） / きらい（な）</vt:lpstr>
      <vt:lpstr>2 好き（な） / きらい（な）</vt:lpstr>
      <vt:lpstr>2 好き（な） / きらい（な）</vt:lpstr>
      <vt:lpstr>2 好き（な） / きらい（な）</vt:lpstr>
      <vt:lpstr>Neither…nor… For な-adjective</vt:lpstr>
      <vt:lpstr>Neither…nor… For noun</vt:lpstr>
      <vt:lpstr>Neither…nor… For ぃ-adjective</vt:lpstr>
      <vt:lpstr>Neither…nor… For ぃ-adjective</vt:lpstr>
      <vt:lpstr>Neither…nor… For ぃ-adjective and な-adjective  (you may skip this.)</vt:lpstr>
      <vt:lpstr>Neither…nor… For ぃ-adjective and な-adjective  (you may skip this.)</vt:lpstr>
      <vt:lpstr>Summary for further reading (you may skip this.)</vt:lpstr>
      <vt:lpstr>Summary for further reading (you may skip this.)</vt:lpstr>
      <vt:lpstr>Summary for further reading (you may skip this.)</vt:lpstr>
      <vt:lpstr>Summary for further reading (you may skip this.)</vt:lpstr>
      <vt:lpstr>小さい　小さな</vt:lpstr>
      <vt:lpstr>adnominal adjective (You may skip this)</vt:lpstr>
      <vt:lpstr>3 ～ましょう / ～ましょうか</vt:lpstr>
      <vt:lpstr>3 ～ましょう / ～ましょうか</vt:lpstr>
      <vt:lpstr>4 Counting</vt:lpstr>
      <vt:lpstr>4 Counting</vt:lpstr>
      <vt:lpstr>表現（ひょうげん）ノート......6　 Expression Notes 6</vt:lpstr>
      <vt:lpstr>Little っ</vt:lpstr>
      <vt:lpstr>How to read professionally? Where to do the segmentation?</vt:lpstr>
      <vt:lpstr>How to read professionally? Where to do the segmentation?</vt:lpstr>
      <vt:lpstr>How to read professionally? Where to do the segmentation?</vt:lpstr>
      <vt:lpstr>But…</vt:lpstr>
      <vt:lpstr>It is okay.; Not to worry.; everything is under control.</vt:lpstr>
      <vt:lpstr>And then…</vt:lpstr>
      <vt:lpstr>誕生日（たんじょうび） </vt:lpstr>
      <vt:lpstr>はがき </vt:lpstr>
      <vt:lpstr>新（あたら）しい／古（ふる）い </vt:lpstr>
      <vt:lpstr>old</vt:lpstr>
      <vt:lpstr>暑（あつ）い／寒（さむ）い </vt:lpstr>
      <vt:lpstr>熱（あつ）い／ 冷（つめ）たい </vt:lpstr>
      <vt:lpstr>あつい</vt:lpstr>
      <vt:lpstr>忙(いそが)しい／暇（ひま）な </vt:lpstr>
      <vt:lpstr>大（おお）きい／小（ちい）さい </vt:lpstr>
      <vt:lpstr>おもしろい／つまらない </vt:lpstr>
      <vt:lpstr>かっこいい </vt:lpstr>
      <vt:lpstr>難（むずか）しい／やさしい </vt:lpstr>
      <vt:lpstr>高（たか）い／ 安（やす）い </vt:lpstr>
      <vt:lpstr>好（す）きな／嫌（きら）いな </vt:lpstr>
      <vt:lpstr>きれいな／ 汚（きたな）い </vt:lpstr>
      <vt:lpstr>静（しず）かな／にぎやかな </vt:lpstr>
      <vt:lpstr>一人（ひとり）で /一緒（いっしょ）に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第５課　沖縄旅行 Lesson 5 A trip to Okinawa Grammar </dc:title>
  <dc:creator>JiaJun Bracewell</dc:creator>
  <cp:lastModifiedBy>JiaJun Bracewell</cp:lastModifiedBy>
  <cp:revision>6</cp:revision>
  <dcterms:created xsi:type="dcterms:W3CDTF">2019-11-07T21:28:46Z</dcterms:created>
  <dcterms:modified xsi:type="dcterms:W3CDTF">2020-03-28T19:28:29Z</dcterms:modified>
</cp:coreProperties>
</file>